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83" r:id="rId3"/>
    <p:sldId id="284" r:id="rId4"/>
    <p:sldId id="292" r:id="rId5"/>
    <p:sldId id="285" r:id="rId6"/>
    <p:sldId id="286" r:id="rId7"/>
    <p:sldId id="287" r:id="rId8"/>
    <p:sldId id="257" r:id="rId9"/>
    <p:sldId id="291" r:id="rId10"/>
    <p:sldId id="258" r:id="rId11"/>
    <p:sldId id="259" r:id="rId12"/>
    <p:sldId id="288" r:id="rId13"/>
    <p:sldId id="274" r:id="rId14"/>
    <p:sldId id="289" r:id="rId15"/>
    <p:sldId id="277" r:id="rId16"/>
    <p:sldId id="278" r:id="rId17"/>
    <p:sldId id="279" r:id="rId18"/>
    <p:sldId id="280" r:id="rId19"/>
    <p:sldId id="281" r:id="rId20"/>
    <p:sldId id="282" r:id="rId21"/>
    <p:sldId id="29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8FCEF20-20F1-4E4C-9BC9-13D783393122}">
          <p14:sldIdLst>
            <p14:sldId id="256"/>
            <p14:sldId id="283"/>
          </p14:sldIdLst>
        </p14:section>
        <p14:section name="Partners" id="{DFC02AA5-E09D-465D-A22E-8F7522194ECE}">
          <p14:sldIdLst>
            <p14:sldId id="284"/>
            <p14:sldId id="292"/>
            <p14:sldId id="285"/>
            <p14:sldId id="286"/>
            <p14:sldId id="287"/>
            <p14:sldId id="257"/>
            <p14:sldId id="291"/>
            <p14:sldId id="258"/>
            <p14:sldId id="259"/>
          </p14:sldIdLst>
        </p14:section>
        <p14:section name="Goal Alignment" id="{27B89995-66A4-4881-BC6C-DBE05B55D533}">
          <p14:sldIdLst>
            <p14:sldId id="288"/>
            <p14:sldId id="274"/>
          </p14:sldIdLst>
        </p14:section>
        <p14:section name="Clarify Roles" id="{971A27AC-2372-42F9-B5F1-0C8E753676A3}">
          <p14:sldIdLst>
            <p14:sldId id="289"/>
          </p14:sldIdLst>
        </p14:section>
        <p14:section name="Getting Decisions Made" id="{8486FFBE-86EC-4BBE-8522-1EC53F9884A5}">
          <p14:sldIdLst>
            <p14:sldId id="277"/>
            <p14:sldId id="278"/>
          </p14:sldIdLst>
        </p14:section>
        <p14:section name="Maximize your Influence" id="{E4561011-3F19-45A8-A8F6-5DAF50CC6550}">
          <p14:sldIdLst>
            <p14:sldId id="279"/>
            <p14:sldId id="280"/>
          </p14:sldIdLst>
        </p14:section>
        <p14:section name="Communicate" id="{72424773-EEB3-4167-8CDA-9FFAEE9033AA}">
          <p14:sldIdLst>
            <p14:sldId id="281"/>
          </p14:sldIdLst>
        </p14:section>
        <p14:section name="Make Meetings Matter" id="{11D92C26-ADEF-456D-BF7B-195906967A39}">
          <p14:sldIdLst>
            <p14:sldId id="282"/>
            <p14:sldId id="29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494" y="108"/>
      </p:cViewPr>
      <p:guideLst>
        <p:guide orient="horz" pos="2160"/>
        <p:guide pos="2880"/>
      </p:guideLst>
    </p:cSldViewPr>
  </p:slideViewPr>
  <p:notesTextViewPr>
    <p:cViewPr>
      <p:scale>
        <a:sx n="1" d="1"/>
        <a:sy n="1" d="1"/>
      </p:scale>
      <p:origin x="0" y="0"/>
    </p:cViewPr>
  </p:notesTextViewPr>
  <p:sorterViewPr>
    <p:cViewPr>
      <p:scale>
        <a:sx n="100" d="100"/>
        <a:sy n="100" d="100"/>
      </p:scale>
      <p:origin x="0" y="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DFB0C3-29DC-409E-85CE-C2764D9ECC33}" type="doc">
      <dgm:prSet loTypeId="urn:microsoft.com/office/officeart/2005/8/layout/lProcess2" loCatId="list" qsTypeId="urn:microsoft.com/office/officeart/2005/8/quickstyle/simple1" qsCatId="simple" csTypeId="urn:microsoft.com/office/officeart/2005/8/colors/accent0_1" csCatId="mainScheme" phldr="1"/>
      <dgm:spPr/>
      <dgm:t>
        <a:bodyPr/>
        <a:lstStyle/>
        <a:p>
          <a:endParaRPr lang="en-US"/>
        </a:p>
      </dgm:t>
    </dgm:pt>
    <dgm:pt modelId="{FBB79542-38B4-4D47-B86A-57D0EA67A547}">
      <dgm:prSet phldrT="[Text]"/>
      <dgm:spPr/>
      <dgm:t>
        <a:bodyPr/>
        <a:lstStyle/>
        <a:p>
          <a:r>
            <a:rPr lang="en-US" dirty="0" smtClean="0"/>
            <a:t>Partnerships</a:t>
          </a:r>
          <a:endParaRPr lang="en-US" dirty="0"/>
        </a:p>
      </dgm:t>
    </dgm:pt>
    <dgm:pt modelId="{36C5B1DA-53A8-40A2-A396-C24C0267F911}" type="parTrans" cxnId="{E02D773B-EC86-47FC-A7C5-C3B7AE99A288}">
      <dgm:prSet/>
      <dgm:spPr/>
      <dgm:t>
        <a:bodyPr/>
        <a:lstStyle/>
        <a:p>
          <a:endParaRPr lang="en-US"/>
        </a:p>
      </dgm:t>
    </dgm:pt>
    <dgm:pt modelId="{0CE2859F-8867-406D-BF84-4F91346B072E}" type="sibTrans" cxnId="{E02D773B-EC86-47FC-A7C5-C3B7AE99A288}">
      <dgm:prSet/>
      <dgm:spPr/>
      <dgm:t>
        <a:bodyPr/>
        <a:lstStyle/>
        <a:p>
          <a:endParaRPr lang="en-US"/>
        </a:p>
      </dgm:t>
    </dgm:pt>
    <dgm:pt modelId="{A589E8C8-2F81-40A1-8FEC-264B31A8B4D6}">
      <dgm:prSet phldrT="[Text]"/>
      <dgm:spPr/>
      <dgm:t>
        <a:bodyPr/>
        <a:lstStyle/>
        <a:p>
          <a:r>
            <a:rPr lang="en-US" dirty="0" smtClean="0"/>
            <a:t>Integrated</a:t>
          </a:r>
          <a:endParaRPr lang="en-US" dirty="0"/>
        </a:p>
      </dgm:t>
    </dgm:pt>
    <dgm:pt modelId="{2FB572D3-501C-4DC2-A183-D03D31515465}" type="parTrans" cxnId="{15F38AA5-DEFA-4A61-A13A-F99D12956D11}">
      <dgm:prSet/>
      <dgm:spPr/>
      <dgm:t>
        <a:bodyPr/>
        <a:lstStyle/>
        <a:p>
          <a:endParaRPr lang="en-US"/>
        </a:p>
      </dgm:t>
    </dgm:pt>
    <dgm:pt modelId="{B8A1104A-0E96-43CB-BD13-A089F7A34A28}" type="sibTrans" cxnId="{15F38AA5-DEFA-4A61-A13A-F99D12956D11}">
      <dgm:prSet/>
      <dgm:spPr/>
      <dgm:t>
        <a:bodyPr/>
        <a:lstStyle/>
        <a:p>
          <a:endParaRPr lang="en-US"/>
        </a:p>
      </dgm:t>
    </dgm:pt>
    <dgm:pt modelId="{D9D4AF8E-23B0-48CA-8A00-6D08E095BE24}">
      <dgm:prSet phldrT="[Text]"/>
      <dgm:spPr/>
      <dgm:t>
        <a:bodyPr/>
        <a:lstStyle/>
        <a:p>
          <a:r>
            <a:rPr lang="en-US" dirty="0" smtClean="0"/>
            <a:t>Collaborative</a:t>
          </a:r>
          <a:endParaRPr lang="en-US" dirty="0"/>
        </a:p>
      </dgm:t>
    </dgm:pt>
    <dgm:pt modelId="{D1A73A3F-A297-4CD3-A738-5319A297E627}" type="parTrans" cxnId="{1CFB88E3-EB6E-40A7-A5B6-26EFDAB23229}">
      <dgm:prSet/>
      <dgm:spPr/>
      <dgm:t>
        <a:bodyPr/>
        <a:lstStyle/>
        <a:p>
          <a:endParaRPr lang="en-US"/>
        </a:p>
      </dgm:t>
    </dgm:pt>
    <dgm:pt modelId="{C915E822-7E1D-4861-B95B-D22FF97D1F5F}" type="sibTrans" cxnId="{1CFB88E3-EB6E-40A7-A5B6-26EFDAB23229}">
      <dgm:prSet/>
      <dgm:spPr/>
      <dgm:t>
        <a:bodyPr/>
        <a:lstStyle/>
        <a:p>
          <a:endParaRPr lang="en-US"/>
        </a:p>
      </dgm:t>
    </dgm:pt>
    <dgm:pt modelId="{61EEFC05-94F6-46F2-A701-075EE19B9CF1}">
      <dgm:prSet phldrT="[Text]"/>
      <dgm:spPr/>
      <dgm:t>
        <a:bodyPr/>
        <a:lstStyle/>
        <a:p>
          <a:r>
            <a:rPr lang="en-US" dirty="0" smtClean="0"/>
            <a:t> </a:t>
          </a:r>
          <a:endParaRPr lang="en-US" dirty="0"/>
        </a:p>
      </dgm:t>
    </dgm:pt>
    <dgm:pt modelId="{D9718CE0-5A75-4437-AB11-157FC06198AD}" type="parTrans" cxnId="{B83A5831-AE4C-4371-8AFB-8F774BE7FCF9}">
      <dgm:prSet/>
      <dgm:spPr/>
      <dgm:t>
        <a:bodyPr/>
        <a:lstStyle/>
        <a:p>
          <a:endParaRPr lang="en-US"/>
        </a:p>
      </dgm:t>
    </dgm:pt>
    <dgm:pt modelId="{F6411ED6-8CFD-4214-83E8-8FF0DBDFC4DE}" type="sibTrans" cxnId="{B83A5831-AE4C-4371-8AFB-8F774BE7FCF9}">
      <dgm:prSet/>
      <dgm:spPr/>
      <dgm:t>
        <a:bodyPr/>
        <a:lstStyle/>
        <a:p>
          <a:endParaRPr lang="en-US"/>
        </a:p>
      </dgm:t>
    </dgm:pt>
    <dgm:pt modelId="{E297C489-AADC-49C8-8CF5-C7BA59405305}">
      <dgm:prSet phldrT="[Text]"/>
      <dgm:spPr/>
      <dgm:t>
        <a:bodyPr/>
        <a:lstStyle/>
        <a:p>
          <a:r>
            <a:rPr lang="en-US" dirty="0" smtClean="0"/>
            <a:t>Goals aligned</a:t>
          </a:r>
          <a:endParaRPr lang="en-US" dirty="0"/>
        </a:p>
      </dgm:t>
    </dgm:pt>
    <dgm:pt modelId="{D18A29FE-4410-47FB-8BBB-E854DE5B782E}" type="parTrans" cxnId="{40305F64-BC1A-456B-8722-547589906542}">
      <dgm:prSet/>
      <dgm:spPr/>
      <dgm:t>
        <a:bodyPr/>
        <a:lstStyle/>
        <a:p>
          <a:endParaRPr lang="en-US"/>
        </a:p>
      </dgm:t>
    </dgm:pt>
    <dgm:pt modelId="{83AF2E07-7D58-4325-A873-9E16F172AC2E}" type="sibTrans" cxnId="{40305F64-BC1A-456B-8722-547589906542}">
      <dgm:prSet/>
      <dgm:spPr/>
      <dgm:t>
        <a:bodyPr/>
        <a:lstStyle/>
        <a:p>
          <a:endParaRPr lang="en-US"/>
        </a:p>
      </dgm:t>
    </dgm:pt>
    <dgm:pt modelId="{0493B0A9-C358-4A81-B2E9-2CC560A6AF8D}">
      <dgm:prSet phldrT="[Text]"/>
      <dgm:spPr/>
      <dgm:t>
        <a:bodyPr/>
        <a:lstStyle/>
        <a:p>
          <a:r>
            <a:rPr lang="en-US" dirty="0" smtClean="0"/>
            <a:t>Clear roles</a:t>
          </a:r>
          <a:endParaRPr lang="en-US" dirty="0"/>
        </a:p>
      </dgm:t>
    </dgm:pt>
    <dgm:pt modelId="{747F67CC-D2BE-49AD-9587-C6BB6B03710E}" type="parTrans" cxnId="{4414BBB6-8C5D-4982-A61C-45CFD4070CE2}">
      <dgm:prSet/>
      <dgm:spPr/>
      <dgm:t>
        <a:bodyPr/>
        <a:lstStyle/>
        <a:p>
          <a:endParaRPr lang="en-US"/>
        </a:p>
      </dgm:t>
    </dgm:pt>
    <dgm:pt modelId="{FDC467CB-F265-48DC-AA02-AEB3B6D2A758}" type="sibTrans" cxnId="{4414BBB6-8C5D-4982-A61C-45CFD4070CE2}">
      <dgm:prSet/>
      <dgm:spPr/>
      <dgm:t>
        <a:bodyPr/>
        <a:lstStyle/>
        <a:p>
          <a:endParaRPr lang="en-US"/>
        </a:p>
      </dgm:t>
    </dgm:pt>
    <dgm:pt modelId="{B5D0F0C6-9AC0-43F6-B1D2-43B9243C9AC0}">
      <dgm:prSet phldrT="[Text]"/>
      <dgm:spPr/>
      <dgm:t>
        <a:bodyPr/>
        <a:lstStyle/>
        <a:p>
          <a:r>
            <a:rPr lang="en-US" dirty="0" smtClean="0"/>
            <a:t>Decisions made</a:t>
          </a:r>
          <a:endParaRPr lang="en-US" dirty="0"/>
        </a:p>
      </dgm:t>
    </dgm:pt>
    <dgm:pt modelId="{97E8C832-A46E-4E98-8546-FF18E9CAB4ED}" type="parTrans" cxnId="{5A589877-C6B9-4976-9601-9F863E39E98C}">
      <dgm:prSet/>
      <dgm:spPr/>
      <dgm:t>
        <a:bodyPr/>
        <a:lstStyle/>
        <a:p>
          <a:endParaRPr lang="en-US"/>
        </a:p>
      </dgm:t>
    </dgm:pt>
    <dgm:pt modelId="{13E41FA4-2F40-4838-B592-F56672D4EAC5}" type="sibTrans" cxnId="{5A589877-C6B9-4976-9601-9F863E39E98C}">
      <dgm:prSet/>
      <dgm:spPr/>
      <dgm:t>
        <a:bodyPr/>
        <a:lstStyle/>
        <a:p>
          <a:endParaRPr lang="en-US"/>
        </a:p>
      </dgm:t>
    </dgm:pt>
    <dgm:pt modelId="{98D5D27D-20EB-4B1B-A826-CDDFF401BB74}">
      <dgm:prSet phldrT="[Text]"/>
      <dgm:spPr/>
      <dgm:t>
        <a:bodyPr/>
        <a:lstStyle/>
        <a:p>
          <a:endParaRPr lang="en-US" dirty="0"/>
        </a:p>
      </dgm:t>
    </dgm:pt>
    <dgm:pt modelId="{BB322D8D-B908-4729-860A-F49AA018C98E}" type="parTrans" cxnId="{5D857D08-17E3-4937-9242-0B2676DFA7D1}">
      <dgm:prSet/>
      <dgm:spPr/>
      <dgm:t>
        <a:bodyPr/>
        <a:lstStyle/>
        <a:p>
          <a:endParaRPr lang="en-US"/>
        </a:p>
      </dgm:t>
    </dgm:pt>
    <dgm:pt modelId="{F288FD81-D4DA-464D-847E-B9F5BD93407E}" type="sibTrans" cxnId="{5D857D08-17E3-4937-9242-0B2676DFA7D1}">
      <dgm:prSet/>
      <dgm:spPr/>
      <dgm:t>
        <a:bodyPr/>
        <a:lstStyle/>
        <a:p>
          <a:endParaRPr lang="en-US"/>
        </a:p>
      </dgm:t>
    </dgm:pt>
    <dgm:pt modelId="{DE797470-3DE3-4A32-92C3-05B29A05E679}">
      <dgm:prSet phldrT="[Text]"/>
      <dgm:spPr/>
      <dgm:t>
        <a:bodyPr/>
        <a:lstStyle/>
        <a:p>
          <a:r>
            <a:rPr lang="en-US" dirty="0" smtClean="0"/>
            <a:t>Influence</a:t>
          </a:r>
          <a:endParaRPr lang="en-US" dirty="0"/>
        </a:p>
      </dgm:t>
    </dgm:pt>
    <dgm:pt modelId="{CA8638A7-3077-4E3A-ABAF-89AB529D9D27}" type="parTrans" cxnId="{F913F9A7-B1D0-40D3-91F6-555EBB0909C7}">
      <dgm:prSet/>
      <dgm:spPr/>
      <dgm:t>
        <a:bodyPr/>
        <a:lstStyle/>
        <a:p>
          <a:endParaRPr lang="en-US"/>
        </a:p>
      </dgm:t>
    </dgm:pt>
    <dgm:pt modelId="{815228BE-E129-41F5-A178-037BAE3CF899}" type="sibTrans" cxnId="{F913F9A7-B1D0-40D3-91F6-555EBB0909C7}">
      <dgm:prSet/>
      <dgm:spPr/>
      <dgm:t>
        <a:bodyPr/>
        <a:lstStyle/>
        <a:p>
          <a:endParaRPr lang="en-US"/>
        </a:p>
      </dgm:t>
    </dgm:pt>
    <dgm:pt modelId="{54D199D8-D2C3-47B2-9827-E5CC9FACB899}">
      <dgm:prSet phldrT="[Text]"/>
      <dgm:spPr/>
      <dgm:t>
        <a:bodyPr/>
        <a:lstStyle/>
        <a:p>
          <a:r>
            <a:rPr lang="en-US" dirty="0" smtClean="0"/>
            <a:t>Communicate</a:t>
          </a:r>
          <a:endParaRPr lang="en-US" dirty="0"/>
        </a:p>
      </dgm:t>
    </dgm:pt>
    <dgm:pt modelId="{AB3ECB4D-C56F-42AC-B56E-D69DF9345AE9}" type="parTrans" cxnId="{204F4E5D-F71A-49AE-A372-C860AEC47116}">
      <dgm:prSet/>
      <dgm:spPr/>
      <dgm:t>
        <a:bodyPr/>
        <a:lstStyle/>
        <a:p>
          <a:endParaRPr lang="en-US"/>
        </a:p>
      </dgm:t>
    </dgm:pt>
    <dgm:pt modelId="{6FFAC013-09CC-43F8-A568-3F17161F5E01}" type="sibTrans" cxnId="{204F4E5D-F71A-49AE-A372-C860AEC47116}">
      <dgm:prSet/>
      <dgm:spPr/>
      <dgm:t>
        <a:bodyPr/>
        <a:lstStyle/>
        <a:p>
          <a:endParaRPr lang="en-US"/>
        </a:p>
      </dgm:t>
    </dgm:pt>
    <dgm:pt modelId="{29E3EA00-BD30-47EB-A14D-C0AAB110B6A5}">
      <dgm:prSet phldrT="[Text]"/>
      <dgm:spPr/>
      <dgm:t>
        <a:bodyPr/>
        <a:lstStyle/>
        <a:p>
          <a:r>
            <a:rPr lang="en-US" dirty="0" smtClean="0"/>
            <a:t>Meetings matter</a:t>
          </a:r>
          <a:endParaRPr lang="en-US" dirty="0"/>
        </a:p>
      </dgm:t>
    </dgm:pt>
    <dgm:pt modelId="{4B338F86-4946-4A8A-AC41-4C742BC773B2}" type="parTrans" cxnId="{0DAB75EE-6F3F-43F0-81B7-C7FECB8987BC}">
      <dgm:prSet/>
      <dgm:spPr/>
      <dgm:t>
        <a:bodyPr/>
        <a:lstStyle/>
        <a:p>
          <a:endParaRPr lang="en-US"/>
        </a:p>
      </dgm:t>
    </dgm:pt>
    <dgm:pt modelId="{B295F4B1-7133-4DBF-9E64-18E858B7DF13}" type="sibTrans" cxnId="{0DAB75EE-6F3F-43F0-81B7-C7FECB8987BC}">
      <dgm:prSet/>
      <dgm:spPr/>
      <dgm:t>
        <a:bodyPr/>
        <a:lstStyle/>
        <a:p>
          <a:endParaRPr lang="en-US"/>
        </a:p>
      </dgm:t>
    </dgm:pt>
    <dgm:pt modelId="{C91EE5C7-24B0-42BA-9266-8D04E13C6488}">
      <dgm:prSet phldrT="[Text]"/>
      <dgm:spPr/>
      <dgm:t>
        <a:bodyPr/>
        <a:lstStyle/>
        <a:p>
          <a:r>
            <a:rPr lang="en-US" dirty="0" smtClean="0"/>
            <a:t>Transactional</a:t>
          </a:r>
          <a:endParaRPr lang="en-US" dirty="0"/>
        </a:p>
      </dgm:t>
    </dgm:pt>
    <dgm:pt modelId="{CEACDC8D-B474-4843-97F9-AB1B92CED0A8}" type="parTrans" cxnId="{5DA773EC-714B-48EB-BC5F-C81F0ED0F1AF}">
      <dgm:prSet/>
      <dgm:spPr/>
      <dgm:t>
        <a:bodyPr/>
        <a:lstStyle/>
        <a:p>
          <a:endParaRPr lang="en-US"/>
        </a:p>
      </dgm:t>
    </dgm:pt>
    <dgm:pt modelId="{2A769455-4985-4F3A-BB51-E9EADA8E5918}" type="sibTrans" cxnId="{5DA773EC-714B-48EB-BC5F-C81F0ED0F1AF}">
      <dgm:prSet/>
      <dgm:spPr/>
      <dgm:t>
        <a:bodyPr/>
        <a:lstStyle/>
        <a:p>
          <a:endParaRPr lang="en-US"/>
        </a:p>
      </dgm:t>
    </dgm:pt>
    <dgm:pt modelId="{BF2CA629-EA63-4F61-A2F3-16D851699998}">
      <dgm:prSet phldrT="[Text]"/>
      <dgm:spPr/>
      <dgm:t>
        <a:bodyPr/>
        <a:lstStyle/>
        <a:p>
          <a:r>
            <a:rPr lang="en-US" b="1" i="1" dirty="0" smtClean="0"/>
            <a:t>Dysfunctional</a:t>
          </a:r>
          <a:endParaRPr lang="en-US" b="1" i="1" dirty="0"/>
        </a:p>
      </dgm:t>
    </dgm:pt>
    <dgm:pt modelId="{E342CA94-C546-457C-9742-0BAF77EF84E1}" type="parTrans" cxnId="{14B67654-22DD-4D69-BF19-CA98AE45CAED}">
      <dgm:prSet/>
      <dgm:spPr/>
      <dgm:t>
        <a:bodyPr/>
        <a:lstStyle/>
        <a:p>
          <a:endParaRPr lang="en-US"/>
        </a:p>
      </dgm:t>
    </dgm:pt>
    <dgm:pt modelId="{BE659129-9E0B-4BDB-98C9-21AB6C55AADB}" type="sibTrans" cxnId="{14B67654-22DD-4D69-BF19-CA98AE45CAED}">
      <dgm:prSet/>
      <dgm:spPr/>
      <dgm:t>
        <a:bodyPr/>
        <a:lstStyle/>
        <a:p>
          <a:endParaRPr lang="en-US"/>
        </a:p>
      </dgm:t>
    </dgm:pt>
    <dgm:pt modelId="{3D1F135D-5A35-4F57-9328-2813C34F6D66}" type="pres">
      <dgm:prSet presAssocID="{1FDFB0C3-29DC-409E-85CE-C2764D9ECC33}" presName="theList" presStyleCnt="0">
        <dgm:presLayoutVars>
          <dgm:dir/>
          <dgm:animLvl val="lvl"/>
          <dgm:resizeHandles val="exact"/>
        </dgm:presLayoutVars>
      </dgm:prSet>
      <dgm:spPr/>
      <dgm:t>
        <a:bodyPr/>
        <a:lstStyle/>
        <a:p>
          <a:endParaRPr lang="en-US"/>
        </a:p>
      </dgm:t>
    </dgm:pt>
    <dgm:pt modelId="{F9EAC32C-5B85-4D1A-AED2-E70F80B20741}" type="pres">
      <dgm:prSet presAssocID="{FBB79542-38B4-4D47-B86A-57D0EA67A547}" presName="compNode" presStyleCnt="0"/>
      <dgm:spPr/>
    </dgm:pt>
    <dgm:pt modelId="{01CC68FE-D8AF-48DE-B5B0-A0B2B5F7CC9B}" type="pres">
      <dgm:prSet presAssocID="{FBB79542-38B4-4D47-B86A-57D0EA67A547}" presName="aNode" presStyleLbl="bgShp" presStyleIdx="0" presStyleCnt="3"/>
      <dgm:spPr/>
      <dgm:t>
        <a:bodyPr/>
        <a:lstStyle/>
        <a:p>
          <a:endParaRPr lang="en-US"/>
        </a:p>
      </dgm:t>
    </dgm:pt>
    <dgm:pt modelId="{5CA95107-ABCD-4962-828E-B310541703C9}" type="pres">
      <dgm:prSet presAssocID="{FBB79542-38B4-4D47-B86A-57D0EA67A547}" presName="textNode" presStyleLbl="bgShp" presStyleIdx="0" presStyleCnt="3"/>
      <dgm:spPr/>
      <dgm:t>
        <a:bodyPr/>
        <a:lstStyle/>
        <a:p>
          <a:endParaRPr lang="en-US"/>
        </a:p>
      </dgm:t>
    </dgm:pt>
    <dgm:pt modelId="{DC12CD0C-01FE-4A1B-B9C4-9DFCC4A29050}" type="pres">
      <dgm:prSet presAssocID="{FBB79542-38B4-4D47-B86A-57D0EA67A547}" presName="compChildNode" presStyleCnt="0"/>
      <dgm:spPr/>
    </dgm:pt>
    <dgm:pt modelId="{3DE01654-676C-474E-AE5F-7A71FE8A8461}" type="pres">
      <dgm:prSet presAssocID="{FBB79542-38B4-4D47-B86A-57D0EA67A547}" presName="theInnerList" presStyleCnt="0"/>
      <dgm:spPr/>
    </dgm:pt>
    <dgm:pt modelId="{4E0043C0-9C94-4696-85FB-82EF05DF0D08}" type="pres">
      <dgm:prSet presAssocID="{A589E8C8-2F81-40A1-8FEC-264B31A8B4D6}" presName="childNode" presStyleLbl="node1" presStyleIdx="0" presStyleCnt="10">
        <dgm:presLayoutVars>
          <dgm:bulletEnabled val="1"/>
        </dgm:presLayoutVars>
      </dgm:prSet>
      <dgm:spPr/>
      <dgm:t>
        <a:bodyPr/>
        <a:lstStyle/>
        <a:p>
          <a:endParaRPr lang="en-US"/>
        </a:p>
      </dgm:t>
    </dgm:pt>
    <dgm:pt modelId="{95FEA945-117F-4ABD-88E3-8B46CC21F140}" type="pres">
      <dgm:prSet presAssocID="{A589E8C8-2F81-40A1-8FEC-264B31A8B4D6}" presName="aSpace2" presStyleCnt="0"/>
      <dgm:spPr/>
    </dgm:pt>
    <dgm:pt modelId="{819E43DA-98F5-4797-8B9F-B5C72BDAC291}" type="pres">
      <dgm:prSet presAssocID="{D9D4AF8E-23B0-48CA-8A00-6D08E095BE24}" presName="childNode" presStyleLbl="node1" presStyleIdx="1" presStyleCnt="10">
        <dgm:presLayoutVars>
          <dgm:bulletEnabled val="1"/>
        </dgm:presLayoutVars>
      </dgm:prSet>
      <dgm:spPr/>
      <dgm:t>
        <a:bodyPr/>
        <a:lstStyle/>
        <a:p>
          <a:endParaRPr lang="en-US"/>
        </a:p>
      </dgm:t>
    </dgm:pt>
    <dgm:pt modelId="{F7760C67-4955-4208-B770-7A8B34B06AE4}" type="pres">
      <dgm:prSet presAssocID="{D9D4AF8E-23B0-48CA-8A00-6D08E095BE24}" presName="aSpace2" presStyleCnt="0"/>
      <dgm:spPr/>
    </dgm:pt>
    <dgm:pt modelId="{989B84A8-EFCF-4F4D-8667-2A039F6AB629}" type="pres">
      <dgm:prSet presAssocID="{C91EE5C7-24B0-42BA-9266-8D04E13C6488}" presName="childNode" presStyleLbl="node1" presStyleIdx="2" presStyleCnt="10">
        <dgm:presLayoutVars>
          <dgm:bulletEnabled val="1"/>
        </dgm:presLayoutVars>
      </dgm:prSet>
      <dgm:spPr/>
      <dgm:t>
        <a:bodyPr/>
        <a:lstStyle/>
        <a:p>
          <a:endParaRPr lang="en-US"/>
        </a:p>
      </dgm:t>
    </dgm:pt>
    <dgm:pt modelId="{293B28DD-61E1-4A75-8542-EAC37D5654F8}" type="pres">
      <dgm:prSet presAssocID="{C91EE5C7-24B0-42BA-9266-8D04E13C6488}" presName="aSpace2" presStyleCnt="0"/>
      <dgm:spPr/>
    </dgm:pt>
    <dgm:pt modelId="{B3ECBCD2-887E-4B0A-B217-6342B6D67640}" type="pres">
      <dgm:prSet presAssocID="{BF2CA629-EA63-4F61-A2F3-16D851699998}" presName="childNode" presStyleLbl="node1" presStyleIdx="3" presStyleCnt="10">
        <dgm:presLayoutVars>
          <dgm:bulletEnabled val="1"/>
        </dgm:presLayoutVars>
      </dgm:prSet>
      <dgm:spPr/>
      <dgm:t>
        <a:bodyPr/>
        <a:lstStyle/>
        <a:p>
          <a:endParaRPr lang="en-US"/>
        </a:p>
      </dgm:t>
    </dgm:pt>
    <dgm:pt modelId="{8348A25F-9C2D-452F-9199-596BBBB2E667}" type="pres">
      <dgm:prSet presAssocID="{FBB79542-38B4-4D47-B86A-57D0EA67A547}" presName="aSpace" presStyleCnt="0"/>
      <dgm:spPr/>
    </dgm:pt>
    <dgm:pt modelId="{9A5E83D4-6FFA-4544-A11C-B702431F3C63}" type="pres">
      <dgm:prSet presAssocID="{61EEFC05-94F6-46F2-A701-075EE19B9CF1}" presName="compNode" presStyleCnt="0"/>
      <dgm:spPr/>
    </dgm:pt>
    <dgm:pt modelId="{C1FB5113-57DA-4D23-942F-3780782BCEC4}" type="pres">
      <dgm:prSet presAssocID="{61EEFC05-94F6-46F2-A701-075EE19B9CF1}" presName="aNode" presStyleLbl="bgShp" presStyleIdx="1" presStyleCnt="3"/>
      <dgm:spPr/>
      <dgm:t>
        <a:bodyPr/>
        <a:lstStyle/>
        <a:p>
          <a:endParaRPr lang="en-US"/>
        </a:p>
      </dgm:t>
    </dgm:pt>
    <dgm:pt modelId="{EF6002A0-E931-4760-B3FE-478D83299DB2}" type="pres">
      <dgm:prSet presAssocID="{61EEFC05-94F6-46F2-A701-075EE19B9CF1}" presName="textNode" presStyleLbl="bgShp" presStyleIdx="1" presStyleCnt="3"/>
      <dgm:spPr/>
      <dgm:t>
        <a:bodyPr/>
        <a:lstStyle/>
        <a:p>
          <a:endParaRPr lang="en-US"/>
        </a:p>
      </dgm:t>
    </dgm:pt>
    <dgm:pt modelId="{9E1898A9-F28F-46E2-81B1-CD164CF68241}" type="pres">
      <dgm:prSet presAssocID="{61EEFC05-94F6-46F2-A701-075EE19B9CF1}" presName="compChildNode" presStyleCnt="0"/>
      <dgm:spPr/>
    </dgm:pt>
    <dgm:pt modelId="{07E3BB62-7B12-494E-A98B-191550EFE953}" type="pres">
      <dgm:prSet presAssocID="{61EEFC05-94F6-46F2-A701-075EE19B9CF1}" presName="theInnerList" presStyleCnt="0"/>
      <dgm:spPr/>
    </dgm:pt>
    <dgm:pt modelId="{D36E06F7-F916-4E44-B5EB-501677448C55}" type="pres">
      <dgm:prSet presAssocID="{E297C489-AADC-49C8-8CF5-C7BA59405305}" presName="childNode" presStyleLbl="node1" presStyleIdx="4" presStyleCnt="10">
        <dgm:presLayoutVars>
          <dgm:bulletEnabled val="1"/>
        </dgm:presLayoutVars>
      </dgm:prSet>
      <dgm:spPr/>
      <dgm:t>
        <a:bodyPr/>
        <a:lstStyle/>
        <a:p>
          <a:endParaRPr lang="en-US"/>
        </a:p>
      </dgm:t>
    </dgm:pt>
    <dgm:pt modelId="{71033C9D-BFCF-47B3-8A87-7DFCE52490D6}" type="pres">
      <dgm:prSet presAssocID="{E297C489-AADC-49C8-8CF5-C7BA59405305}" presName="aSpace2" presStyleCnt="0"/>
      <dgm:spPr/>
    </dgm:pt>
    <dgm:pt modelId="{BE8A5BE3-5551-4EF4-A6CC-6563CC133F61}" type="pres">
      <dgm:prSet presAssocID="{0493B0A9-C358-4A81-B2E9-2CC560A6AF8D}" presName="childNode" presStyleLbl="node1" presStyleIdx="5" presStyleCnt="10">
        <dgm:presLayoutVars>
          <dgm:bulletEnabled val="1"/>
        </dgm:presLayoutVars>
      </dgm:prSet>
      <dgm:spPr/>
      <dgm:t>
        <a:bodyPr/>
        <a:lstStyle/>
        <a:p>
          <a:endParaRPr lang="en-US"/>
        </a:p>
      </dgm:t>
    </dgm:pt>
    <dgm:pt modelId="{F254AD89-4555-46F4-A943-A7D4AFE2CA4D}" type="pres">
      <dgm:prSet presAssocID="{0493B0A9-C358-4A81-B2E9-2CC560A6AF8D}" presName="aSpace2" presStyleCnt="0"/>
      <dgm:spPr/>
    </dgm:pt>
    <dgm:pt modelId="{1227CD15-650E-410B-A09C-3B2D6A0F5C96}" type="pres">
      <dgm:prSet presAssocID="{B5D0F0C6-9AC0-43F6-B1D2-43B9243C9AC0}" presName="childNode" presStyleLbl="node1" presStyleIdx="6" presStyleCnt="10">
        <dgm:presLayoutVars>
          <dgm:bulletEnabled val="1"/>
        </dgm:presLayoutVars>
      </dgm:prSet>
      <dgm:spPr/>
      <dgm:t>
        <a:bodyPr/>
        <a:lstStyle/>
        <a:p>
          <a:endParaRPr lang="en-US"/>
        </a:p>
      </dgm:t>
    </dgm:pt>
    <dgm:pt modelId="{498C2939-E21E-46AE-8AE0-D4518FF1F937}" type="pres">
      <dgm:prSet presAssocID="{61EEFC05-94F6-46F2-A701-075EE19B9CF1}" presName="aSpace" presStyleCnt="0"/>
      <dgm:spPr/>
    </dgm:pt>
    <dgm:pt modelId="{57CDB6C6-E721-49D7-8477-E1D0E56676E6}" type="pres">
      <dgm:prSet presAssocID="{98D5D27D-20EB-4B1B-A826-CDDFF401BB74}" presName="compNode" presStyleCnt="0"/>
      <dgm:spPr/>
    </dgm:pt>
    <dgm:pt modelId="{24882815-C49B-4D29-8DBC-1D6DB54DBB9C}" type="pres">
      <dgm:prSet presAssocID="{98D5D27D-20EB-4B1B-A826-CDDFF401BB74}" presName="aNode" presStyleLbl="bgShp" presStyleIdx="2" presStyleCnt="3"/>
      <dgm:spPr/>
      <dgm:t>
        <a:bodyPr/>
        <a:lstStyle/>
        <a:p>
          <a:endParaRPr lang="en-US"/>
        </a:p>
      </dgm:t>
    </dgm:pt>
    <dgm:pt modelId="{93A5CFA4-2D32-42ED-984F-72D9E29DE199}" type="pres">
      <dgm:prSet presAssocID="{98D5D27D-20EB-4B1B-A826-CDDFF401BB74}" presName="textNode" presStyleLbl="bgShp" presStyleIdx="2" presStyleCnt="3"/>
      <dgm:spPr/>
      <dgm:t>
        <a:bodyPr/>
        <a:lstStyle/>
        <a:p>
          <a:endParaRPr lang="en-US"/>
        </a:p>
      </dgm:t>
    </dgm:pt>
    <dgm:pt modelId="{2FAD424A-255B-4AAF-A12A-A5A1F47FCAE6}" type="pres">
      <dgm:prSet presAssocID="{98D5D27D-20EB-4B1B-A826-CDDFF401BB74}" presName="compChildNode" presStyleCnt="0"/>
      <dgm:spPr/>
    </dgm:pt>
    <dgm:pt modelId="{3C56DE0D-B512-4380-8F7A-A30856B586B3}" type="pres">
      <dgm:prSet presAssocID="{98D5D27D-20EB-4B1B-A826-CDDFF401BB74}" presName="theInnerList" presStyleCnt="0"/>
      <dgm:spPr/>
    </dgm:pt>
    <dgm:pt modelId="{2D8E5686-29AD-49C7-9580-FD6B9D854080}" type="pres">
      <dgm:prSet presAssocID="{DE797470-3DE3-4A32-92C3-05B29A05E679}" presName="childNode" presStyleLbl="node1" presStyleIdx="7" presStyleCnt="10">
        <dgm:presLayoutVars>
          <dgm:bulletEnabled val="1"/>
        </dgm:presLayoutVars>
      </dgm:prSet>
      <dgm:spPr/>
      <dgm:t>
        <a:bodyPr/>
        <a:lstStyle/>
        <a:p>
          <a:endParaRPr lang="en-US"/>
        </a:p>
      </dgm:t>
    </dgm:pt>
    <dgm:pt modelId="{A6B75850-A365-45C1-B762-B7DC329DE884}" type="pres">
      <dgm:prSet presAssocID="{DE797470-3DE3-4A32-92C3-05B29A05E679}" presName="aSpace2" presStyleCnt="0"/>
      <dgm:spPr/>
    </dgm:pt>
    <dgm:pt modelId="{1C8DDBAF-A51A-4D7C-AEC4-2D546461C4B5}" type="pres">
      <dgm:prSet presAssocID="{54D199D8-D2C3-47B2-9827-E5CC9FACB899}" presName="childNode" presStyleLbl="node1" presStyleIdx="8" presStyleCnt="10">
        <dgm:presLayoutVars>
          <dgm:bulletEnabled val="1"/>
        </dgm:presLayoutVars>
      </dgm:prSet>
      <dgm:spPr/>
      <dgm:t>
        <a:bodyPr/>
        <a:lstStyle/>
        <a:p>
          <a:endParaRPr lang="en-US"/>
        </a:p>
      </dgm:t>
    </dgm:pt>
    <dgm:pt modelId="{7884FC49-D090-4DA6-9C45-E06B28F7B41C}" type="pres">
      <dgm:prSet presAssocID="{54D199D8-D2C3-47B2-9827-E5CC9FACB899}" presName="aSpace2" presStyleCnt="0"/>
      <dgm:spPr/>
    </dgm:pt>
    <dgm:pt modelId="{A5739286-293B-4DCF-93CE-8155EE630AD0}" type="pres">
      <dgm:prSet presAssocID="{29E3EA00-BD30-47EB-A14D-C0AAB110B6A5}" presName="childNode" presStyleLbl="node1" presStyleIdx="9" presStyleCnt="10">
        <dgm:presLayoutVars>
          <dgm:bulletEnabled val="1"/>
        </dgm:presLayoutVars>
      </dgm:prSet>
      <dgm:spPr/>
      <dgm:t>
        <a:bodyPr/>
        <a:lstStyle/>
        <a:p>
          <a:endParaRPr lang="en-US"/>
        </a:p>
      </dgm:t>
    </dgm:pt>
  </dgm:ptLst>
  <dgm:cxnLst>
    <dgm:cxn modelId="{1CFB88E3-EB6E-40A7-A5B6-26EFDAB23229}" srcId="{FBB79542-38B4-4D47-B86A-57D0EA67A547}" destId="{D9D4AF8E-23B0-48CA-8A00-6D08E095BE24}" srcOrd="1" destOrd="0" parTransId="{D1A73A3F-A297-4CD3-A738-5319A297E627}" sibTransId="{C915E822-7E1D-4861-B95B-D22FF97D1F5F}"/>
    <dgm:cxn modelId="{3287356E-3AC1-482F-B84F-68916FEE20C8}" type="presOf" srcId="{FBB79542-38B4-4D47-B86A-57D0EA67A547}" destId="{01CC68FE-D8AF-48DE-B5B0-A0B2B5F7CC9B}" srcOrd="0" destOrd="0" presId="urn:microsoft.com/office/officeart/2005/8/layout/lProcess2"/>
    <dgm:cxn modelId="{5D857D08-17E3-4937-9242-0B2676DFA7D1}" srcId="{1FDFB0C3-29DC-409E-85CE-C2764D9ECC33}" destId="{98D5D27D-20EB-4B1B-A826-CDDFF401BB74}" srcOrd="2" destOrd="0" parTransId="{BB322D8D-B908-4729-860A-F49AA018C98E}" sibTransId="{F288FD81-D4DA-464D-847E-B9F5BD93407E}"/>
    <dgm:cxn modelId="{204F4E5D-F71A-49AE-A372-C860AEC47116}" srcId="{98D5D27D-20EB-4B1B-A826-CDDFF401BB74}" destId="{54D199D8-D2C3-47B2-9827-E5CC9FACB899}" srcOrd="1" destOrd="0" parTransId="{AB3ECB4D-C56F-42AC-B56E-D69DF9345AE9}" sibTransId="{6FFAC013-09CC-43F8-A568-3F17161F5E01}"/>
    <dgm:cxn modelId="{6A03989A-113D-4DF0-ABF3-C36C82057B08}" type="presOf" srcId="{29E3EA00-BD30-47EB-A14D-C0AAB110B6A5}" destId="{A5739286-293B-4DCF-93CE-8155EE630AD0}" srcOrd="0" destOrd="0" presId="urn:microsoft.com/office/officeart/2005/8/layout/lProcess2"/>
    <dgm:cxn modelId="{019B9423-43A4-4C96-B6FE-4376F4B15F68}" type="presOf" srcId="{61EEFC05-94F6-46F2-A701-075EE19B9CF1}" destId="{C1FB5113-57DA-4D23-942F-3780782BCEC4}" srcOrd="0" destOrd="0" presId="urn:microsoft.com/office/officeart/2005/8/layout/lProcess2"/>
    <dgm:cxn modelId="{03E6B8D1-7765-40BC-98CE-D9D445C5D878}" type="presOf" srcId="{A589E8C8-2F81-40A1-8FEC-264B31A8B4D6}" destId="{4E0043C0-9C94-4696-85FB-82EF05DF0D08}" srcOrd="0" destOrd="0" presId="urn:microsoft.com/office/officeart/2005/8/layout/lProcess2"/>
    <dgm:cxn modelId="{65E5E45D-11DB-4D07-89D6-4D3403FAB87F}" type="presOf" srcId="{98D5D27D-20EB-4B1B-A826-CDDFF401BB74}" destId="{93A5CFA4-2D32-42ED-984F-72D9E29DE199}" srcOrd="1" destOrd="0" presId="urn:microsoft.com/office/officeart/2005/8/layout/lProcess2"/>
    <dgm:cxn modelId="{E02D773B-EC86-47FC-A7C5-C3B7AE99A288}" srcId="{1FDFB0C3-29DC-409E-85CE-C2764D9ECC33}" destId="{FBB79542-38B4-4D47-B86A-57D0EA67A547}" srcOrd="0" destOrd="0" parTransId="{36C5B1DA-53A8-40A2-A396-C24C0267F911}" sibTransId="{0CE2859F-8867-406D-BF84-4F91346B072E}"/>
    <dgm:cxn modelId="{86B3C849-2028-41D1-9E2F-3FE33BC6BA1B}" type="presOf" srcId="{0493B0A9-C358-4A81-B2E9-2CC560A6AF8D}" destId="{BE8A5BE3-5551-4EF4-A6CC-6563CC133F61}" srcOrd="0" destOrd="0" presId="urn:microsoft.com/office/officeart/2005/8/layout/lProcess2"/>
    <dgm:cxn modelId="{75482B8E-5335-463F-A6B9-9707F87DA953}" type="presOf" srcId="{1FDFB0C3-29DC-409E-85CE-C2764D9ECC33}" destId="{3D1F135D-5A35-4F57-9328-2813C34F6D66}" srcOrd="0" destOrd="0" presId="urn:microsoft.com/office/officeart/2005/8/layout/lProcess2"/>
    <dgm:cxn modelId="{0DB5CFC4-8C9E-4F3B-B1DE-24E4DE34DF1C}" type="presOf" srcId="{98D5D27D-20EB-4B1B-A826-CDDFF401BB74}" destId="{24882815-C49B-4D29-8DBC-1D6DB54DBB9C}" srcOrd="0" destOrd="0" presId="urn:microsoft.com/office/officeart/2005/8/layout/lProcess2"/>
    <dgm:cxn modelId="{15F38AA5-DEFA-4A61-A13A-F99D12956D11}" srcId="{FBB79542-38B4-4D47-B86A-57D0EA67A547}" destId="{A589E8C8-2F81-40A1-8FEC-264B31A8B4D6}" srcOrd="0" destOrd="0" parTransId="{2FB572D3-501C-4DC2-A183-D03D31515465}" sibTransId="{B8A1104A-0E96-43CB-BD13-A089F7A34A28}"/>
    <dgm:cxn modelId="{9BAD1D20-59B2-4B06-8453-FDDECF0EC3BC}" type="presOf" srcId="{61EEFC05-94F6-46F2-A701-075EE19B9CF1}" destId="{EF6002A0-E931-4760-B3FE-478D83299DB2}" srcOrd="1" destOrd="0" presId="urn:microsoft.com/office/officeart/2005/8/layout/lProcess2"/>
    <dgm:cxn modelId="{F3067267-A0ED-42D0-8C31-B220FB73F77A}" type="presOf" srcId="{E297C489-AADC-49C8-8CF5-C7BA59405305}" destId="{D36E06F7-F916-4E44-B5EB-501677448C55}" srcOrd="0" destOrd="0" presId="urn:microsoft.com/office/officeart/2005/8/layout/lProcess2"/>
    <dgm:cxn modelId="{5A589877-C6B9-4976-9601-9F863E39E98C}" srcId="{61EEFC05-94F6-46F2-A701-075EE19B9CF1}" destId="{B5D0F0C6-9AC0-43F6-B1D2-43B9243C9AC0}" srcOrd="2" destOrd="0" parTransId="{97E8C832-A46E-4E98-8546-FF18E9CAB4ED}" sibTransId="{13E41FA4-2F40-4838-B592-F56672D4EAC5}"/>
    <dgm:cxn modelId="{CD61A022-3DEE-4CB7-AE4E-51CC9B42F8D8}" type="presOf" srcId="{B5D0F0C6-9AC0-43F6-B1D2-43B9243C9AC0}" destId="{1227CD15-650E-410B-A09C-3B2D6A0F5C96}" srcOrd="0" destOrd="0" presId="urn:microsoft.com/office/officeart/2005/8/layout/lProcess2"/>
    <dgm:cxn modelId="{0DAB75EE-6F3F-43F0-81B7-C7FECB8987BC}" srcId="{98D5D27D-20EB-4B1B-A826-CDDFF401BB74}" destId="{29E3EA00-BD30-47EB-A14D-C0AAB110B6A5}" srcOrd="2" destOrd="0" parTransId="{4B338F86-4946-4A8A-AC41-4C742BC773B2}" sibTransId="{B295F4B1-7133-4DBF-9E64-18E858B7DF13}"/>
    <dgm:cxn modelId="{CD3CF8C4-14C8-4A60-8140-ADAFD9334916}" type="presOf" srcId="{54D199D8-D2C3-47B2-9827-E5CC9FACB899}" destId="{1C8DDBAF-A51A-4D7C-AEC4-2D546461C4B5}" srcOrd="0" destOrd="0" presId="urn:microsoft.com/office/officeart/2005/8/layout/lProcess2"/>
    <dgm:cxn modelId="{5D7FC526-2D03-4743-99FA-A6706E3B7BC3}" type="presOf" srcId="{D9D4AF8E-23B0-48CA-8A00-6D08E095BE24}" destId="{819E43DA-98F5-4797-8B9F-B5C72BDAC291}" srcOrd="0" destOrd="0" presId="urn:microsoft.com/office/officeart/2005/8/layout/lProcess2"/>
    <dgm:cxn modelId="{5DA773EC-714B-48EB-BC5F-C81F0ED0F1AF}" srcId="{FBB79542-38B4-4D47-B86A-57D0EA67A547}" destId="{C91EE5C7-24B0-42BA-9266-8D04E13C6488}" srcOrd="2" destOrd="0" parTransId="{CEACDC8D-B474-4843-97F9-AB1B92CED0A8}" sibTransId="{2A769455-4985-4F3A-BB51-E9EADA8E5918}"/>
    <dgm:cxn modelId="{14B67654-22DD-4D69-BF19-CA98AE45CAED}" srcId="{FBB79542-38B4-4D47-B86A-57D0EA67A547}" destId="{BF2CA629-EA63-4F61-A2F3-16D851699998}" srcOrd="3" destOrd="0" parTransId="{E342CA94-C546-457C-9742-0BAF77EF84E1}" sibTransId="{BE659129-9E0B-4BDB-98C9-21AB6C55AADB}"/>
    <dgm:cxn modelId="{4414BBB6-8C5D-4982-A61C-45CFD4070CE2}" srcId="{61EEFC05-94F6-46F2-A701-075EE19B9CF1}" destId="{0493B0A9-C358-4A81-B2E9-2CC560A6AF8D}" srcOrd="1" destOrd="0" parTransId="{747F67CC-D2BE-49AD-9587-C6BB6B03710E}" sibTransId="{FDC467CB-F265-48DC-AA02-AEB3B6D2A758}"/>
    <dgm:cxn modelId="{FBA9D41A-F4D4-4360-854A-E5BDDAB92278}" type="presOf" srcId="{FBB79542-38B4-4D47-B86A-57D0EA67A547}" destId="{5CA95107-ABCD-4962-828E-B310541703C9}" srcOrd="1" destOrd="0" presId="urn:microsoft.com/office/officeart/2005/8/layout/lProcess2"/>
    <dgm:cxn modelId="{B83A5831-AE4C-4371-8AFB-8F774BE7FCF9}" srcId="{1FDFB0C3-29DC-409E-85CE-C2764D9ECC33}" destId="{61EEFC05-94F6-46F2-A701-075EE19B9CF1}" srcOrd="1" destOrd="0" parTransId="{D9718CE0-5A75-4437-AB11-157FC06198AD}" sibTransId="{F6411ED6-8CFD-4214-83E8-8FF0DBDFC4DE}"/>
    <dgm:cxn modelId="{40305F64-BC1A-456B-8722-547589906542}" srcId="{61EEFC05-94F6-46F2-A701-075EE19B9CF1}" destId="{E297C489-AADC-49C8-8CF5-C7BA59405305}" srcOrd="0" destOrd="0" parTransId="{D18A29FE-4410-47FB-8BBB-E854DE5B782E}" sibTransId="{83AF2E07-7D58-4325-A873-9E16F172AC2E}"/>
    <dgm:cxn modelId="{F913F9A7-B1D0-40D3-91F6-555EBB0909C7}" srcId="{98D5D27D-20EB-4B1B-A826-CDDFF401BB74}" destId="{DE797470-3DE3-4A32-92C3-05B29A05E679}" srcOrd="0" destOrd="0" parTransId="{CA8638A7-3077-4E3A-ABAF-89AB529D9D27}" sibTransId="{815228BE-E129-41F5-A178-037BAE3CF899}"/>
    <dgm:cxn modelId="{613EFB29-A24A-4391-A94C-5A376C0F030C}" type="presOf" srcId="{C91EE5C7-24B0-42BA-9266-8D04E13C6488}" destId="{989B84A8-EFCF-4F4D-8667-2A039F6AB629}" srcOrd="0" destOrd="0" presId="urn:microsoft.com/office/officeart/2005/8/layout/lProcess2"/>
    <dgm:cxn modelId="{3711C62A-8558-4F06-8AF6-B30055E92167}" type="presOf" srcId="{BF2CA629-EA63-4F61-A2F3-16D851699998}" destId="{B3ECBCD2-887E-4B0A-B217-6342B6D67640}" srcOrd="0" destOrd="0" presId="urn:microsoft.com/office/officeart/2005/8/layout/lProcess2"/>
    <dgm:cxn modelId="{40B96724-709B-4C4C-931C-A64231DD291B}" type="presOf" srcId="{DE797470-3DE3-4A32-92C3-05B29A05E679}" destId="{2D8E5686-29AD-49C7-9580-FD6B9D854080}" srcOrd="0" destOrd="0" presId="urn:microsoft.com/office/officeart/2005/8/layout/lProcess2"/>
    <dgm:cxn modelId="{E0A285BB-9924-4755-B18B-941E42D97B05}" type="presParOf" srcId="{3D1F135D-5A35-4F57-9328-2813C34F6D66}" destId="{F9EAC32C-5B85-4D1A-AED2-E70F80B20741}" srcOrd="0" destOrd="0" presId="urn:microsoft.com/office/officeart/2005/8/layout/lProcess2"/>
    <dgm:cxn modelId="{50686C67-98D9-420C-9ECB-70F43DDBF88A}" type="presParOf" srcId="{F9EAC32C-5B85-4D1A-AED2-E70F80B20741}" destId="{01CC68FE-D8AF-48DE-B5B0-A0B2B5F7CC9B}" srcOrd="0" destOrd="0" presId="urn:microsoft.com/office/officeart/2005/8/layout/lProcess2"/>
    <dgm:cxn modelId="{666E4829-9627-4E7D-B9B2-2CCDEBA70F98}" type="presParOf" srcId="{F9EAC32C-5B85-4D1A-AED2-E70F80B20741}" destId="{5CA95107-ABCD-4962-828E-B310541703C9}" srcOrd="1" destOrd="0" presId="urn:microsoft.com/office/officeart/2005/8/layout/lProcess2"/>
    <dgm:cxn modelId="{AE17E88B-B764-487B-BBCC-183A7C00E865}" type="presParOf" srcId="{F9EAC32C-5B85-4D1A-AED2-E70F80B20741}" destId="{DC12CD0C-01FE-4A1B-B9C4-9DFCC4A29050}" srcOrd="2" destOrd="0" presId="urn:microsoft.com/office/officeart/2005/8/layout/lProcess2"/>
    <dgm:cxn modelId="{6E25845C-5C77-4B00-BA26-1961C6799484}" type="presParOf" srcId="{DC12CD0C-01FE-4A1B-B9C4-9DFCC4A29050}" destId="{3DE01654-676C-474E-AE5F-7A71FE8A8461}" srcOrd="0" destOrd="0" presId="urn:microsoft.com/office/officeart/2005/8/layout/lProcess2"/>
    <dgm:cxn modelId="{521DBBD0-5A22-41A8-A48C-6FE13B102ED5}" type="presParOf" srcId="{3DE01654-676C-474E-AE5F-7A71FE8A8461}" destId="{4E0043C0-9C94-4696-85FB-82EF05DF0D08}" srcOrd="0" destOrd="0" presId="urn:microsoft.com/office/officeart/2005/8/layout/lProcess2"/>
    <dgm:cxn modelId="{1F7C5CC2-8A32-44F5-8F92-ECD64BFCB0E7}" type="presParOf" srcId="{3DE01654-676C-474E-AE5F-7A71FE8A8461}" destId="{95FEA945-117F-4ABD-88E3-8B46CC21F140}" srcOrd="1" destOrd="0" presId="urn:microsoft.com/office/officeart/2005/8/layout/lProcess2"/>
    <dgm:cxn modelId="{8446265D-ED16-4FE5-B3FC-8D841AB8DB2A}" type="presParOf" srcId="{3DE01654-676C-474E-AE5F-7A71FE8A8461}" destId="{819E43DA-98F5-4797-8B9F-B5C72BDAC291}" srcOrd="2" destOrd="0" presId="urn:microsoft.com/office/officeart/2005/8/layout/lProcess2"/>
    <dgm:cxn modelId="{B525B790-8D85-41F5-A659-583DC7A3865C}" type="presParOf" srcId="{3DE01654-676C-474E-AE5F-7A71FE8A8461}" destId="{F7760C67-4955-4208-B770-7A8B34B06AE4}" srcOrd="3" destOrd="0" presId="urn:microsoft.com/office/officeart/2005/8/layout/lProcess2"/>
    <dgm:cxn modelId="{0F58CFA8-24FF-4BBC-A6AC-2246D2B8A8AE}" type="presParOf" srcId="{3DE01654-676C-474E-AE5F-7A71FE8A8461}" destId="{989B84A8-EFCF-4F4D-8667-2A039F6AB629}" srcOrd="4" destOrd="0" presId="urn:microsoft.com/office/officeart/2005/8/layout/lProcess2"/>
    <dgm:cxn modelId="{18424351-16B4-4E97-A8DB-582052978D6B}" type="presParOf" srcId="{3DE01654-676C-474E-AE5F-7A71FE8A8461}" destId="{293B28DD-61E1-4A75-8542-EAC37D5654F8}" srcOrd="5" destOrd="0" presId="urn:microsoft.com/office/officeart/2005/8/layout/lProcess2"/>
    <dgm:cxn modelId="{C8EF1B6A-DAAA-40AD-B9AB-BFEBE1C1C158}" type="presParOf" srcId="{3DE01654-676C-474E-AE5F-7A71FE8A8461}" destId="{B3ECBCD2-887E-4B0A-B217-6342B6D67640}" srcOrd="6" destOrd="0" presId="urn:microsoft.com/office/officeart/2005/8/layout/lProcess2"/>
    <dgm:cxn modelId="{DC8A7514-9644-429F-85B6-8BB9CACE7419}" type="presParOf" srcId="{3D1F135D-5A35-4F57-9328-2813C34F6D66}" destId="{8348A25F-9C2D-452F-9199-596BBBB2E667}" srcOrd="1" destOrd="0" presId="urn:microsoft.com/office/officeart/2005/8/layout/lProcess2"/>
    <dgm:cxn modelId="{A307A6D2-0244-4113-87C1-799F62E11440}" type="presParOf" srcId="{3D1F135D-5A35-4F57-9328-2813C34F6D66}" destId="{9A5E83D4-6FFA-4544-A11C-B702431F3C63}" srcOrd="2" destOrd="0" presId="urn:microsoft.com/office/officeart/2005/8/layout/lProcess2"/>
    <dgm:cxn modelId="{D0BE6FC9-090D-42F5-A5FB-00D3578CC974}" type="presParOf" srcId="{9A5E83D4-6FFA-4544-A11C-B702431F3C63}" destId="{C1FB5113-57DA-4D23-942F-3780782BCEC4}" srcOrd="0" destOrd="0" presId="urn:microsoft.com/office/officeart/2005/8/layout/lProcess2"/>
    <dgm:cxn modelId="{F08BE54A-D268-437F-BA74-5820D1B6B0E0}" type="presParOf" srcId="{9A5E83D4-6FFA-4544-A11C-B702431F3C63}" destId="{EF6002A0-E931-4760-B3FE-478D83299DB2}" srcOrd="1" destOrd="0" presId="urn:microsoft.com/office/officeart/2005/8/layout/lProcess2"/>
    <dgm:cxn modelId="{2F18566B-D32F-4D97-A3BE-2EBC8494039E}" type="presParOf" srcId="{9A5E83D4-6FFA-4544-A11C-B702431F3C63}" destId="{9E1898A9-F28F-46E2-81B1-CD164CF68241}" srcOrd="2" destOrd="0" presId="urn:microsoft.com/office/officeart/2005/8/layout/lProcess2"/>
    <dgm:cxn modelId="{0406EC20-7A1F-4E56-9893-A05B8787FE0A}" type="presParOf" srcId="{9E1898A9-F28F-46E2-81B1-CD164CF68241}" destId="{07E3BB62-7B12-494E-A98B-191550EFE953}" srcOrd="0" destOrd="0" presId="urn:microsoft.com/office/officeart/2005/8/layout/lProcess2"/>
    <dgm:cxn modelId="{9DFF34D0-CE59-4BE5-B26A-09583B77971A}" type="presParOf" srcId="{07E3BB62-7B12-494E-A98B-191550EFE953}" destId="{D36E06F7-F916-4E44-B5EB-501677448C55}" srcOrd="0" destOrd="0" presId="urn:microsoft.com/office/officeart/2005/8/layout/lProcess2"/>
    <dgm:cxn modelId="{421F5822-197B-4B44-B0A8-11F42EC139A5}" type="presParOf" srcId="{07E3BB62-7B12-494E-A98B-191550EFE953}" destId="{71033C9D-BFCF-47B3-8A87-7DFCE52490D6}" srcOrd="1" destOrd="0" presId="urn:microsoft.com/office/officeart/2005/8/layout/lProcess2"/>
    <dgm:cxn modelId="{ED0A0BCD-077B-4650-A20E-3CB401447DEF}" type="presParOf" srcId="{07E3BB62-7B12-494E-A98B-191550EFE953}" destId="{BE8A5BE3-5551-4EF4-A6CC-6563CC133F61}" srcOrd="2" destOrd="0" presId="urn:microsoft.com/office/officeart/2005/8/layout/lProcess2"/>
    <dgm:cxn modelId="{717E7575-9656-435C-A3B5-8063FD39DF5E}" type="presParOf" srcId="{07E3BB62-7B12-494E-A98B-191550EFE953}" destId="{F254AD89-4555-46F4-A943-A7D4AFE2CA4D}" srcOrd="3" destOrd="0" presId="urn:microsoft.com/office/officeart/2005/8/layout/lProcess2"/>
    <dgm:cxn modelId="{F62DB685-7411-4A95-9E8A-0520E55D6FB2}" type="presParOf" srcId="{07E3BB62-7B12-494E-A98B-191550EFE953}" destId="{1227CD15-650E-410B-A09C-3B2D6A0F5C96}" srcOrd="4" destOrd="0" presId="urn:microsoft.com/office/officeart/2005/8/layout/lProcess2"/>
    <dgm:cxn modelId="{226ACD11-E556-4AA0-987C-C07BA17F3F91}" type="presParOf" srcId="{3D1F135D-5A35-4F57-9328-2813C34F6D66}" destId="{498C2939-E21E-46AE-8AE0-D4518FF1F937}" srcOrd="3" destOrd="0" presId="urn:microsoft.com/office/officeart/2005/8/layout/lProcess2"/>
    <dgm:cxn modelId="{0516B2EE-4ACA-45F4-A26B-8C6A4E951A4B}" type="presParOf" srcId="{3D1F135D-5A35-4F57-9328-2813C34F6D66}" destId="{57CDB6C6-E721-49D7-8477-E1D0E56676E6}" srcOrd="4" destOrd="0" presId="urn:microsoft.com/office/officeart/2005/8/layout/lProcess2"/>
    <dgm:cxn modelId="{D1D593E7-B2FE-479C-A161-0D71627DB611}" type="presParOf" srcId="{57CDB6C6-E721-49D7-8477-E1D0E56676E6}" destId="{24882815-C49B-4D29-8DBC-1D6DB54DBB9C}" srcOrd="0" destOrd="0" presId="urn:microsoft.com/office/officeart/2005/8/layout/lProcess2"/>
    <dgm:cxn modelId="{353CDE3E-2231-445F-910E-FB5C3641D87D}" type="presParOf" srcId="{57CDB6C6-E721-49D7-8477-E1D0E56676E6}" destId="{93A5CFA4-2D32-42ED-984F-72D9E29DE199}" srcOrd="1" destOrd="0" presId="urn:microsoft.com/office/officeart/2005/8/layout/lProcess2"/>
    <dgm:cxn modelId="{7520AEA3-F24F-4231-B864-6A99F58EBA9A}" type="presParOf" srcId="{57CDB6C6-E721-49D7-8477-E1D0E56676E6}" destId="{2FAD424A-255B-4AAF-A12A-A5A1F47FCAE6}" srcOrd="2" destOrd="0" presId="urn:microsoft.com/office/officeart/2005/8/layout/lProcess2"/>
    <dgm:cxn modelId="{9559624F-B9C9-495D-839E-274382F14E24}" type="presParOf" srcId="{2FAD424A-255B-4AAF-A12A-A5A1F47FCAE6}" destId="{3C56DE0D-B512-4380-8F7A-A30856B586B3}" srcOrd="0" destOrd="0" presId="urn:microsoft.com/office/officeart/2005/8/layout/lProcess2"/>
    <dgm:cxn modelId="{DFF094F2-EA8B-4943-8616-CCFFBE73595F}" type="presParOf" srcId="{3C56DE0D-B512-4380-8F7A-A30856B586B3}" destId="{2D8E5686-29AD-49C7-9580-FD6B9D854080}" srcOrd="0" destOrd="0" presId="urn:microsoft.com/office/officeart/2005/8/layout/lProcess2"/>
    <dgm:cxn modelId="{AC6E4A46-6B37-46B5-9107-72AB53B29B1D}" type="presParOf" srcId="{3C56DE0D-B512-4380-8F7A-A30856B586B3}" destId="{A6B75850-A365-45C1-B762-B7DC329DE884}" srcOrd="1" destOrd="0" presId="urn:microsoft.com/office/officeart/2005/8/layout/lProcess2"/>
    <dgm:cxn modelId="{576D207C-30EC-4CAE-B341-B8E63C95F386}" type="presParOf" srcId="{3C56DE0D-B512-4380-8F7A-A30856B586B3}" destId="{1C8DDBAF-A51A-4D7C-AEC4-2D546461C4B5}" srcOrd="2" destOrd="0" presId="urn:microsoft.com/office/officeart/2005/8/layout/lProcess2"/>
    <dgm:cxn modelId="{3C79BE09-6677-4B9D-9F68-BD788E192D7B}" type="presParOf" srcId="{3C56DE0D-B512-4380-8F7A-A30856B586B3}" destId="{7884FC49-D090-4DA6-9C45-E06B28F7B41C}" srcOrd="3" destOrd="0" presId="urn:microsoft.com/office/officeart/2005/8/layout/lProcess2"/>
    <dgm:cxn modelId="{B49A100B-A0FC-429C-AC08-B3215F1270C1}" type="presParOf" srcId="{3C56DE0D-B512-4380-8F7A-A30856B586B3}" destId="{A5739286-293B-4DCF-93CE-8155EE630AD0}"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1623CA-40DF-4D69-964C-3F6A3C81ADC5}" type="doc">
      <dgm:prSet loTypeId="urn:microsoft.com/office/officeart/2009/3/layout/StepUpProcess" loCatId="process" qsTypeId="urn:microsoft.com/office/officeart/2005/8/quickstyle/simple1" qsCatId="simple" csTypeId="urn:microsoft.com/office/officeart/2005/8/colors/colorful4" csCatId="colorful" phldr="1"/>
      <dgm:spPr/>
      <dgm:t>
        <a:bodyPr/>
        <a:lstStyle/>
        <a:p>
          <a:endParaRPr lang="en-US"/>
        </a:p>
      </dgm:t>
    </dgm:pt>
    <dgm:pt modelId="{4F1C0DCF-A1D0-4188-91BA-88987B3BA3E1}">
      <dgm:prSet phldrT="[Text]" custT="1"/>
      <dgm:spPr/>
      <dgm:t>
        <a:bodyPr/>
        <a:lstStyle/>
        <a:p>
          <a:r>
            <a:rPr lang="en-US" sz="1400" b="1" dirty="0" smtClean="0"/>
            <a:t>New / Dysfunctional</a:t>
          </a:r>
          <a:endParaRPr lang="en-US" sz="1400" b="1" dirty="0"/>
        </a:p>
      </dgm:t>
    </dgm:pt>
    <dgm:pt modelId="{0DFA9005-8BD4-4BDE-B977-EA7E59C9C901}" type="parTrans" cxnId="{2D9D3632-43FE-446B-B870-82BF5034CFB0}">
      <dgm:prSet/>
      <dgm:spPr/>
      <dgm:t>
        <a:bodyPr/>
        <a:lstStyle/>
        <a:p>
          <a:endParaRPr lang="en-US" sz="2000" b="1"/>
        </a:p>
      </dgm:t>
    </dgm:pt>
    <dgm:pt modelId="{0A181AD1-236C-4F62-B432-C6AE136F182A}" type="sibTrans" cxnId="{2D9D3632-43FE-446B-B870-82BF5034CFB0}">
      <dgm:prSet/>
      <dgm:spPr/>
      <dgm:t>
        <a:bodyPr/>
        <a:lstStyle/>
        <a:p>
          <a:endParaRPr lang="en-US" sz="2000" b="1"/>
        </a:p>
      </dgm:t>
    </dgm:pt>
    <dgm:pt modelId="{91A1585C-0397-41A7-9CE7-A2DAD6958EC1}">
      <dgm:prSet phldrT="[Text]" custT="1"/>
      <dgm:spPr/>
      <dgm:t>
        <a:bodyPr/>
        <a:lstStyle/>
        <a:p>
          <a:r>
            <a:rPr lang="en-US" sz="1400" b="1" dirty="0" smtClean="0"/>
            <a:t>Collaborative</a:t>
          </a:r>
          <a:endParaRPr lang="en-US" sz="1400" b="1" dirty="0"/>
        </a:p>
      </dgm:t>
    </dgm:pt>
    <dgm:pt modelId="{BCB06A1F-FA20-459C-817D-AA6C7BA4188D}" type="parTrans" cxnId="{4E4F43A5-EEC3-4990-9957-5A42AB17315D}">
      <dgm:prSet/>
      <dgm:spPr/>
      <dgm:t>
        <a:bodyPr/>
        <a:lstStyle/>
        <a:p>
          <a:endParaRPr lang="en-US" sz="2000" b="1"/>
        </a:p>
      </dgm:t>
    </dgm:pt>
    <dgm:pt modelId="{C28D1541-22F3-4EC0-9374-E5BA3D50A0D3}" type="sibTrans" cxnId="{4E4F43A5-EEC3-4990-9957-5A42AB17315D}">
      <dgm:prSet/>
      <dgm:spPr/>
      <dgm:t>
        <a:bodyPr/>
        <a:lstStyle/>
        <a:p>
          <a:endParaRPr lang="en-US" sz="2000" b="1"/>
        </a:p>
      </dgm:t>
    </dgm:pt>
    <dgm:pt modelId="{F0F9DDAC-7930-40A3-9E68-69A4415929E3}">
      <dgm:prSet phldrT="[Text]" custT="1"/>
      <dgm:spPr/>
      <dgm:t>
        <a:bodyPr/>
        <a:lstStyle/>
        <a:p>
          <a:r>
            <a:rPr lang="en-US" sz="1400" b="1" dirty="0" smtClean="0"/>
            <a:t>Integrated</a:t>
          </a:r>
          <a:endParaRPr lang="en-US" sz="1400" b="1" dirty="0"/>
        </a:p>
      </dgm:t>
    </dgm:pt>
    <dgm:pt modelId="{2DB89A30-DEB4-40A0-BE3F-E0AA64F1093F}" type="parTrans" cxnId="{0D28403B-E87C-497B-B57C-022986F09DE9}">
      <dgm:prSet/>
      <dgm:spPr/>
      <dgm:t>
        <a:bodyPr/>
        <a:lstStyle/>
        <a:p>
          <a:endParaRPr lang="en-US" sz="2000" b="1"/>
        </a:p>
      </dgm:t>
    </dgm:pt>
    <dgm:pt modelId="{CCEA1476-04DB-4777-9E31-69A34F972DFA}" type="sibTrans" cxnId="{0D28403B-E87C-497B-B57C-022986F09DE9}">
      <dgm:prSet/>
      <dgm:spPr/>
      <dgm:t>
        <a:bodyPr/>
        <a:lstStyle/>
        <a:p>
          <a:endParaRPr lang="en-US" sz="2000" b="1"/>
        </a:p>
      </dgm:t>
    </dgm:pt>
    <dgm:pt modelId="{E87B51E8-CA2D-4906-9D14-DB9C40BE0A65}">
      <dgm:prSet phldrT="[Text]" custT="1"/>
      <dgm:spPr/>
      <dgm:t>
        <a:bodyPr/>
        <a:lstStyle/>
        <a:p>
          <a:r>
            <a:rPr lang="en-US" sz="1400" b="1" dirty="0" smtClean="0">
              <a:solidFill>
                <a:schemeClr val="tx1"/>
              </a:solidFill>
            </a:rPr>
            <a:t>Transactional</a:t>
          </a:r>
          <a:endParaRPr lang="en-US" sz="1400" b="1" dirty="0">
            <a:solidFill>
              <a:schemeClr val="tx1"/>
            </a:solidFill>
          </a:endParaRPr>
        </a:p>
      </dgm:t>
    </dgm:pt>
    <dgm:pt modelId="{87F77FD1-C54F-4A46-8634-B24EB5BD7205}" type="parTrans" cxnId="{612FD8DD-7130-4EFB-A67F-EF5B07FA527C}">
      <dgm:prSet/>
      <dgm:spPr/>
      <dgm:t>
        <a:bodyPr/>
        <a:lstStyle/>
        <a:p>
          <a:endParaRPr lang="en-US" sz="2000" b="1"/>
        </a:p>
      </dgm:t>
    </dgm:pt>
    <dgm:pt modelId="{26619A91-C11F-4442-8C92-4B18D0236017}" type="sibTrans" cxnId="{612FD8DD-7130-4EFB-A67F-EF5B07FA527C}">
      <dgm:prSet/>
      <dgm:spPr/>
      <dgm:t>
        <a:bodyPr/>
        <a:lstStyle/>
        <a:p>
          <a:endParaRPr lang="en-US" sz="2000" b="1"/>
        </a:p>
      </dgm:t>
    </dgm:pt>
    <dgm:pt modelId="{1E1E0BAF-5600-4EC7-924A-CFEF01C7A454}" type="pres">
      <dgm:prSet presAssocID="{D31623CA-40DF-4D69-964C-3F6A3C81ADC5}" presName="rootnode" presStyleCnt="0">
        <dgm:presLayoutVars>
          <dgm:chMax/>
          <dgm:chPref/>
          <dgm:dir/>
          <dgm:animLvl val="lvl"/>
        </dgm:presLayoutVars>
      </dgm:prSet>
      <dgm:spPr/>
      <dgm:t>
        <a:bodyPr/>
        <a:lstStyle/>
        <a:p>
          <a:endParaRPr lang="en-US"/>
        </a:p>
      </dgm:t>
    </dgm:pt>
    <dgm:pt modelId="{C3208844-A388-4594-BD97-864F9AD689DA}" type="pres">
      <dgm:prSet presAssocID="{4F1C0DCF-A1D0-4188-91BA-88987B3BA3E1}" presName="composite" presStyleCnt="0"/>
      <dgm:spPr/>
    </dgm:pt>
    <dgm:pt modelId="{12A40BAF-9E5B-4FE0-963D-598D3031E31B}" type="pres">
      <dgm:prSet presAssocID="{4F1C0DCF-A1D0-4188-91BA-88987B3BA3E1}" presName="LShape" presStyleLbl="alignNode1" presStyleIdx="0" presStyleCnt="7" custScaleX="258049" custLinFactNeighborX="-18159" custLinFactNeighborY="50147"/>
      <dgm:spPr/>
    </dgm:pt>
    <dgm:pt modelId="{E0E11605-2C9D-48A4-A991-2236CDDED281}" type="pres">
      <dgm:prSet presAssocID="{4F1C0DCF-A1D0-4188-91BA-88987B3BA3E1}" presName="ParentText" presStyleLbl="revTx" presStyleIdx="0" presStyleCnt="4" custScaleX="293718" custLinFactNeighborX="-2181" custLinFactNeighborY="55839">
        <dgm:presLayoutVars>
          <dgm:chMax val="0"/>
          <dgm:chPref val="0"/>
          <dgm:bulletEnabled val="1"/>
        </dgm:presLayoutVars>
      </dgm:prSet>
      <dgm:spPr/>
      <dgm:t>
        <a:bodyPr/>
        <a:lstStyle/>
        <a:p>
          <a:endParaRPr lang="en-US"/>
        </a:p>
      </dgm:t>
    </dgm:pt>
    <dgm:pt modelId="{0393439B-2661-46C2-88E4-B6F99F419D07}" type="pres">
      <dgm:prSet presAssocID="{4F1C0DCF-A1D0-4188-91BA-88987B3BA3E1}" presName="Triangle" presStyleLbl="alignNode1" presStyleIdx="1" presStyleCnt="7" custLinFactX="100000" custLinFactY="100000" custLinFactNeighborX="192883" custLinFactNeighborY="144605"/>
      <dgm:spPr/>
    </dgm:pt>
    <dgm:pt modelId="{A8F5C23D-12D2-49BC-8437-CEC35271A57A}" type="pres">
      <dgm:prSet presAssocID="{0A181AD1-236C-4F62-B432-C6AE136F182A}" presName="sibTrans" presStyleCnt="0"/>
      <dgm:spPr/>
    </dgm:pt>
    <dgm:pt modelId="{E02CC047-0431-4F20-A4BE-B6B85E36D5DF}" type="pres">
      <dgm:prSet presAssocID="{0A181AD1-236C-4F62-B432-C6AE136F182A}" presName="space" presStyleCnt="0"/>
      <dgm:spPr/>
    </dgm:pt>
    <dgm:pt modelId="{FD2D3A03-5CBA-4365-938C-59AABC3534E4}" type="pres">
      <dgm:prSet presAssocID="{E87B51E8-CA2D-4906-9D14-DB9C40BE0A65}" presName="composite" presStyleCnt="0"/>
      <dgm:spPr/>
    </dgm:pt>
    <dgm:pt modelId="{50417D40-5032-4495-B04E-6A513E914D98}" type="pres">
      <dgm:prSet presAssocID="{E87B51E8-CA2D-4906-9D14-DB9C40BE0A65}" presName="LShape" presStyleLbl="alignNode1" presStyleIdx="2" presStyleCnt="7" custScaleX="216103" custLinFactNeighborX="-46620" custLinFactNeighborY="7037"/>
      <dgm:spPr/>
    </dgm:pt>
    <dgm:pt modelId="{6436D3FF-FC12-482B-8E21-3E035C397597}" type="pres">
      <dgm:prSet presAssocID="{E87B51E8-CA2D-4906-9D14-DB9C40BE0A65}" presName="ParentText" presStyleLbl="revTx" presStyleIdx="1" presStyleCnt="4" custScaleX="219232" custLinFactNeighborX="-53937" custLinFactNeighborY="13659">
        <dgm:presLayoutVars>
          <dgm:chMax val="0"/>
          <dgm:chPref val="0"/>
          <dgm:bulletEnabled val="1"/>
        </dgm:presLayoutVars>
      </dgm:prSet>
      <dgm:spPr/>
      <dgm:t>
        <a:bodyPr/>
        <a:lstStyle/>
        <a:p>
          <a:endParaRPr lang="en-US"/>
        </a:p>
      </dgm:t>
    </dgm:pt>
    <dgm:pt modelId="{F11AA846-96C6-4692-9039-FB3CD33F47FF}" type="pres">
      <dgm:prSet presAssocID="{E87B51E8-CA2D-4906-9D14-DB9C40BE0A65}" presName="Triangle" presStyleLbl="alignNode1" presStyleIdx="3" presStyleCnt="7" custLinFactNeighborX="-21714" custLinFactNeighborY="63242"/>
      <dgm:spPr/>
    </dgm:pt>
    <dgm:pt modelId="{EA82F7F0-5482-4B52-B31D-F1A695A4AD0C}" type="pres">
      <dgm:prSet presAssocID="{26619A91-C11F-4442-8C92-4B18D0236017}" presName="sibTrans" presStyleCnt="0"/>
      <dgm:spPr/>
    </dgm:pt>
    <dgm:pt modelId="{9FB39DDA-5CA9-4A71-AE02-877A9C5D68A5}" type="pres">
      <dgm:prSet presAssocID="{26619A91-C11F-4442-8C92-4B18D0236017}" presName="space" presStyleCnt="0"/>
      <dgm:spPr/>
    </dgm:pt>
    <dgm:pt modelId="{99354AF2-1FC3-48F4-BA3C-9E8FD4A6ABFD}" type="pres">
      <dgm:prSet presAssocID="{91A1585C-0397-41A7-9CE7-A2DAD6958EC1}" presName="composite" presStyleCnt="0"/>
      <dgm:spPr/>
    </dgm:pt>
    <dgm:pt modelId="{0DF4E06A-1711-4739-8647-2BBCF7AB50E3}" type="pres">
      <dgm:prSet presAssocID="{91A1585C-0397-41A7-9CE7-A2DAD6958EC1}" presName="LShape" presStyleLbl="alignNode1" presStyleIdx="4" presStyleCnt="7" custScaleX="216768" custScaleY="128023" custLinFactX="-24316" custLinFactNeighborX="-100000" custLinFactNeighborY="-50842"/>
      <dgm:spPr/>
    </dgm:pt>
    <dgm:pt modelId="{D8430D79-1D3E-4275-AEDE-E896CF312DC8}" type="pres">
      <dgm:prSet presAssocID="{91A1585C-0397-41A7-9CE7-A2DAD6958EC1}" presName="ParentText" presStyleLbl="revTx" presStyleIdx="2" presStyleCnt="4" custScaleX="262585" custLinFactX="-9642" custLinFactNeighborX="-100000" custLinFactNeighborY="-28522">
        <dgm:presLayoutVars>
          <dgm:chMax val="0"/>
          <dgm:chPref val="0"/>
          <dgm:bulletEnabled val="1"/>
        </dgm:presLayoutVars>
      </dgm:prSet>
      <dgm:spPr/>
      <dgm:t>
        <a:bodyPr/>
        <a:lstStyle/>
        <a:p>
          <a:endParaRPr lang="en-US"/>
        </a:p>
      </dgm:t>
    </dgm:pt>
    <dgm:pt modelId="{F5FBF660-2BC6-488B-8305-1FBDC85EDF9A}" type="pres">
      <dgm:prSet presAssocID="{91A1585C-0397-41A7-9CE7-A2DAD6958EC1}" presName="Triangle" presStyleLbl="alignNode1" presStyleIdx="5" presStyleCnt="7" custLinFactX="-172415" custLinFactY="-100000" custLinFactNeighborX="-200000" custLinFactNeighborY="-110976"/>
      <dgm:spPr/>
    </dgm:pt>
    <dgm:pt modelId="{857136EE-7312-4219-8484-1CE99B03EE81}" type="pres">
      <dgm:prSet presAssocID="{C28D1541-22F3-4EC0-9374-E5BA3D50A0D3}" presName="sibTrans" presStyleCnt="0"/>
      <dgm:spPr/>
    </dgm:pt>
    <dgm:pt modelId="{17C40143-454C-4FA9-8650-F2DC045BD35F}" type="pres">
      <dgm:prSet presAssocID="{C28D1541-22F3-4EC0-9374-E5BA3D50A0D3}" presName="space" presStyleCnt="0"/>
      <dgm:spPr/>
    </dgm:pt>
    <dgm:pt modelId="{C388C05B-7E33-423E-A8BE-B5375415CFCC}" type="pres">
      <dgm:prSet presAssocID="{F0F9DDAC-7930-40A3-9E68-69A4415929E3}" presName="composite" presStyleCnt="0"/>
      <dgm:spPr/>
    </dgm:pt>
    <dgm:pt modelId="{78C047D3-F87B-47BB-AD70-5C5A589990AE}" type="pres">
      <dgm:prSet presAssocID="{F0F9DDAC-7930-40A3-9E68-69A4415929E3}" presName="LShape" presStyleLbl="alignNode1" presStyleIdx="6" presStyleCnt="7" custScaleX="223118" custLinFactX="-73547" custLinFactNeighborX="-100000" custLinFactNeighborY="-93425"/>
      <dgm:spPr/>
    </dgm:pt>
    <dgm:pt modelId="{318C3B35-C2E6-41D8-AFD9-DA7169DD6DF9}" type="pres">
      <dgm:prSet presAssocID="{F0F9DDAC-7930-40A3-9E68-69A4415929E3}" presName="ParentText" presStyleLbl="revTx" presStyleIdx="3" presStyleCnt="4" custScaleX="253037" custLinFactX="-72464" custLinFactNeighborX="-100000" custLinFactNeighborY="-57913">
        <dgm:presLayoutVars>
          <dgm:chMax val="0"/>
          <dgm:chPref val="0"/>
          <dgm:bulletEnabled val="1"/>
        </dgm:presLayoutVars>
      </dgm:prSet>
      <dgm:spPr/>
      <dgm:t>
        <a:bodyPr/>
        <a:lstStyle/>
        <a:p>
          <a:endParaRPr lang="en-US"/>
        </a:p>
      </dgm:t>
    </dgm:pt>
  </dgm:ptLst>
  <dgm:cxnLst>
    <dgm:cxn modelId="{E21498E2-33FF-449C-B2E7-E032ECBCC036}" type="presOf" srcId="{4F1C0DCF-A1D0-4188-91BA-88987B3BA3E1}" destId="{E0E11605-2C9D-48A4-A991-2236CDDED281}" srcOrd="0" destOrd="0" presId="urn:microsoft.com/office/officeart/2009/3/layout/StepUpProcess"/>
    <dgm:cxn modelId="{612FD8DD-7130-4EFB-A67F-EF5B07FA527C}" srcId="{D31623CA-40DF-4D69-964C-3F6A3C81ADC5}" destId="{E87B51E8-CA2D-4906-9D14-DB9C40BE0A65}" srcOrd="1" destOrd="0" parTransId="{87F77FD1-C54F-4A46-8634-B24EB5BD7205}" sibTransId="{26619A91-C11F-4442-8C92-4B18D0236017}"/>
    <dgm:cxn modelId="{4E4F43A5-EEC3-4990-9957-5A42AB17315D}" srcId="{D31623CA-40DF-4D69-964C-3F6A3C81ADC5}" destId="{91A1585C-0397-41A7-9CE7-A2DAD6958EC1}" srcOrd="2" destOrd="0" parTransId="{BCB06A1F-FA20-459C-817D-AA6C7BA4188D}" sibTransId="{C28D1541-22F3-4EC0-9374-E5BA3D50A0D3}"/>
    <dgm:cxn modelId="{336997E8-B704-4399-BC83-029A48BAA328}" type="presOf" srcId="{91A1585C-0397-41A7-9CE7-A2DAD6958EC1}" destId="{D8430D79-1D3E-4275-AEDE-E896CF312DC8}" srcOrd="0" destOrd="0" presId="urn:microsoft.com/office/officeart/2009/3/layout/StepUpProcess"/>
    <dgm:cxn modelId="{51542D2C-E9B1-4D87-BEF9-5EDEACEA0C72}" type="presOf" srcId="{E87B51E8-CA2D-4906-9D14-DB9C40BE0A65}" destId="{6436D3FF-FC12-482B-8E21-3E035C397597}" srcOrd="0" destOrd="0" presId="urn:microsoft.com/office/officeart/2009/3/layout/StepUpProcess"/>
    <dgm:cxn modelId="{0D28403B-E87C-497B-B57C-022986F09DE9}" srcId="{D31623CA-40DF-4D69-964C-3F6A3C81ADC5}" destId="{F0F9DDAC-7930-40A3-9E68-69A4415929E3}" srcOrd="3" destOrd="0" parTransId="{2DB89A30-DEB4-40A0-BE3F-E0AA64F1093F}" sibTransId="{CCEA1476-04DB-4777-9E31-69A34F972DFA}"/>
    <dgm:cxn modelId="{2D9D3632-43FE-446B-B870-82BF5034CFB0}" srcId="{D31623CA-40DF-4D69-964C-3F6A3C81ADC5}" destId="{4F1C0DCF-A1D0-4188-91BA-88987B3BA3E1}" srcOrd="0" destOrd="0" parTransId="{0DFA9005-8BD4-4BDE-B977-EA7E59C9C901}" sibTransId="{0A181AD1-236C-4F62-B432-C6AE136F182A}"/>
    <dgm:cxn modelId="{7320D93E-5898-4576-BB1C-71F757E450A9}" type="presOf" srcId="{D31623CA-40DF-4D69-964C-3F6A3C81ADC5}" destId="{1E1E0BAF-5600-4EC7-924A-CFEF01C7A454}" srcOrd="0" destOrd="0" presId="urn:microsoft.com/office/officeart/2009/3/layout/StepUpProcess"/>
    <dgm:cxn modelId="{D80D1DE3-705A-434E-858D-398C5438DA4C}" type="presOf" srcId="{F0F9DDAC-7930-40A3-9E68-69A4415929E3}" destId="{318C3B35-C2E6-41D8-AFD9-DA7169DD6DF9}" srcOrd="0" destOrd="0" presId="urn:microsoft.com/office/officeart/2009/3/layout/StepUpProcess"/>
    <dgm:cxn modelId="{ADA114AC-FCCB-4671-8217-C87A00BDC092}" type="presParOf" srcId="{1E1E0BAF-5600-4EC7-924A-CFEF01C7A454}" destId="{C3208844-A388-4594-BD97-864F9AD689DA}" srcOrd="0" destOrd="0" presId="urn:microsoft.com/office/officeart/2009/3/layout/StepUpProcess"/>
    <dgm:cxn modelId="{647AE397-BF3E-426D-B2C2-AE3ACF857349}" type="presParOf" srcId="{C3208844-A388-4594-BD97-864F9AD689DA}" destId="{12A40BAF-9E5B-4FE0-963D-598D3031E31B}" srcOrd="0" destOrd="0" presId="urn:microsoft.com/office/officeart/2009/3/layout/StepUpProcess"/>
    <dgm:cxn modelId="{62DE1660-2AEC-4E37-89FA-A5AA0844287D}" type="presParOf" srcId="{C3208844-A388-4594-BD97-864F9AD689DA}" destId="{E0E11605-2C9D-48A4-A991-2236CDDED281}" srcOrd="1" destOrd="0" presId="urn:microsoft.com/office/officeart/2009/3/layout/StepUpProcess"/>
    <dgm:cxn modelId="{DF3A39C3-0499-451F-BACF-DFAE8D5BEACD}" type="presParOf" srcId="{C3208844-A388-4594-BD97-864F9AD689DA}" destId="{0393439B-2661-46C2-88E4-B6F99F419D07}" srcOrd="2" destOrd="0" presId="urn:microsoft.com/office/officeart/2009/3/layout/StepUpProcess"/>
    <dgm:cxn modelId="{51CC496C-694E-492A-8A89-6177B7EA5084}" type="presParOf" srcId="{1E1E0BAF-5600-4EC7-924A-CFEF01C7A454}" destId="{A8F5C23D-12D2-49BC-8437-CEC35271A57A}" srcOrd="1" destOrd="0" presId="urn:microsoft.com/office/officeart/2009/3/layout/StepUpProcess"/>
    <dgm:cxn modelId="{2679F22F-EAD2-4554-A943-22429393AF8B}" type="presParOf" srcId="{A8F5C23D-12D2-49BC-8437-CEC35271A57A}" destId="{E02CC047-0431-4F20-A4BE-B6B85E36D5DF}" srcOrd="0" destOrd="0" presId="urn:microsoft.com/office/officeart/2009/3/layout/StepUpProcess"/>
    <dgm:cxn modelId="{57B977FD-88B1-4993-B5F1-18C00E6ACC0D}" type="presParOf" srcId="{1E1E0BAF-5600-4EC7-924A-CFEF01C7A454}" destId="{FD2D3A03-5CBA-4365-938C-59AABC3534E4}" srcOrd="2" destOrd="0" presId="urn:microsoft.com/office/officeart/2009/3/layout/StepUpProcess"/>
    <dgm:cxn modelId="{3CD36039-53A1-40D7-BE13-E4B5305F8AB3}" type="presParOf" srcId="{FD2D3A03-5CBA-4365-938C-59AABC3534E4}" destId="{50417D40-5032-4495-B04E-6A513E914D98}" srcOrd="0" destOrd="0" presId="urn:microsoft.com/office/officeart/2009/3/layout/StepUpProcess"/>
    <dgm:cxn modelId="{F56052A8-38E3-4A97-9A3F-3FA1C1B526B5}" type="presParOf" srcId="{FD2D3A03-5CBA-4365-938C-59AABC3534E4}" destId="{6436D3FF-FC12-482B-8E21-3E035C397597}" srcOrd="1" destOrd="0" presId="urn:microsoft.com/office/officeart/2009/3/layout/StepUpProcess"/>
    <dgm:cxn modelId="{A3B1CCA8-B4E2-47AF-8A0C-FD2ADD221B2F}" type="presParOf" srcId="{FD2D3A03-5CBA-4365-938C-59AABC3534E4}" destId="{F11AA846-96C6-4692-9039-FB3CD33F47FF}" srcOrd="2" destOrd="0" presId="urn:microsoft.com/office/officeart/2009/3/layout/StepUpProcess"/>
    <dgm:cxn modelId="{AE3F4DD6-3E08-4E1B-A6F4-16D82A5382CE}" type="presParOf" srcId="{1E1E0BAF-5600-4EC7-924A-CFEF01C7A454}" destId="{EA82F7F0-5482-4B52-B31D-F1A695A4AD0C}" srcOrd="3" destOrd="0" presId="urn:microsoft.com/office/officeart/2009/3/layout/StepUpProcess"/>
    <dgm:cxn modelId="{5A335722-5081-41A3-B15F-F9C08FC23566}" type="presParOf" srcId="{EA82F7F0-5482-4B52-B31D-F1A695A4AD0C}" destId="{9FB39DDA-5CA9-4A71-AE02-877A9C5D68A5}" srcOrd="0" destOrd="0" presId="urn:microsoft.com/office/officeart/2009/3/layout/StepUpProcess"/>
    <dgm:cxn modelId="{12991996-98B4-46FD-973A-750E263A9695}" type="presParOf" srcId="{1E1E0BAF-5600-4EC7-924A-CFEF01C7A454}" destId="{99354AF2-1FC3-48F4-BA3C-9E8FD4A6ABFD}" srcOrd="4" destOrd="0" presId="urn:microsoft.com/office/officeart/2009/3/layout/StepUpProcess"/>
    <dgm:cxn modelId="{A543BE14-3C2E-4AAB-996C-B1ED7A8CAC5C}" type="presParOf" srcId="{99354AF2-1FC3-48F4-BA3C-9E8FD4A6ABFD}" destId="{0DF4E06A-1711-4739-8647-2BBCF7AB50E3}" srcOrd="0" destOrd="0" presId="urn:microsoft.com/office/officeart/2009/3/layout/StepUpProcess"/>
    <dgm:cxn modelId="{4BB775D8-99F3-43BB-AEBD-F0CC653A0C62}" type="presParOf" srcId="{99354AF2-1FC3-48F4-BA3C-9E8FD4A6ABFD}" destId="{D8430D79-1D3E-4275-AEDE-E896CF312DC8}" srcOrd="1" destOrd="0" presId="urn:microsoft.com/office/officeart/2009/3/layout/StepUpProcess"/>
    <dgm:cxn modelId="{B17C6CC6-34CA-44EC-9605-46BF6B129C2B}" type="presParOf" srcId="{99354AF2-1FC3-48F4-BA3C-9E8FD4A6ABFD}" destId="{F5FBF660-2BC6-488B-8305-1FBDC85EDF9A}" srcOrd="2" destOrd="0" presId="urn:microsoft.com/office/officeart/2009/3/layout/StepUpProcess"/>
    <dgm:cxn modelId="{AD0EED5A-1CDA-4DD4-9134-C9390BBEE499}" type="presParOf" srcId="{1E1E0BAF-5600-4EC7-924A-CFEF01C7A454}" destId="{857136EE-7312-4219-8484-1CE99B03EE81}" srcOrd="5" destOrd="0" presId="urn:microsoft.com/office/officeart/2009/3/layout/StepUpProcess"/>
    <dgm:cxn modelId="{E1D0AEDD-5B74-451A-90B0-254F1D6E8639}" type="presParOf" srcId="{857136EE-7312-4219-8484-1CE99B03EE81}" destId="{17C40143-454C-4FA9-8650-F2DC045BD35F}" srcOrd="0" destOrd="0" presId="urn:microsoft.com/office/officeart/2009/3/layout/StepUpProcess"/>
    <dgm:cxn modelId="{6DE8E0F5-3534-4F66-9A98-F7E974122194}" type="presParOf" srcId="{1E1E0BAF-5600-4EC7-924A-CFEF01C7A454}" destId="{C388C05B-7E33-423E-A8BE-B5375415CFCC}" srcOrd="6" destOrd="0" presId="urn:microsoft.com/office/officeart/2009/3/layout/StepUpProcess"/>
    <dgm:cxn modelId="{82E82012-3BE0-4AC9-973C-3474A41EC371}" type="presParOf" srcId="{C388C05B-7E33-423E-A8BE-B5375415CFCC}" destId="{78C047D3-F87B-47BB-AD70-5C5A589990AE}" srcOrd="0" destOrd="0" presId="urn:microsoft.com/office/officeart/2009/3/layout/StepUpProcess"/>
    <dgm:cxn modelId="{7784A0FD-9725-47E3-8251-ABE631EAA7B7}" type="presParOf" srcId="{C388C05B-7E33-423E-A8BE-B5375415CFCC}" destId="{318C3B35-C2E6-41D8-AFD9-DA7169DD6DF9}"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CC68FE-D8AF-48DE-B5B0-A0B2B5F7CC9B}">
      <dsp:nvSpPr>
        <dsp:cNvPr id="0" name=""/>
        <dsp:cNvSpPr/>
      </dsp:nvSpPr>
      <dsp:spPr>
        <a:xfrm>
          <a:off x="1004" y="0"/>
          <a:ext cx="2611933" cy="4530725"/>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t>Partnerships</a:t>
          </a:r>
          <a:endParaRPr lang="en-US" sz="3700" kern="1200" dirty="0"/>
        </a:p>
      </dsp:txBody>
      <dsp:txXfrm>
        <a:off x="1004" y="0"/>
        <a:ext cx="2611933" cy="1359217"/>
      </dsp:txXfrm>
    </dsp:sp>
    <dsp:sp modelId="{4E0043C0-9C94-4696-85FB-82EF05DF0D08}">
      <dsp:nvSpPr>
        <dsp:cNvPr id="0" name=""/>
        <dsp:cNvSpPr/>
      </dsp:nvSpPr>
      <dsp:spPr>
        <a:xfrm>
          <a:off x="262197" y="1359328"/>
          <a:ext cx="2089546" cy="66003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a:lnSpc>
              <a:spcPct val="90000"/>
            </a:lnSpc>
            <a:spcBef>
              <a:spcPct val="0"/>
            </a:spcBef>
            <a:spcAft>
              <a:spcPct val="35000"/>
            </a:spcAft>
          </a:pPr>
          <a:r>
            <a:rPr lang="en-US" sz="2500" kern="1200" dirty="0" smtClean="0"/>
            <a:t>Integrated</a:t>
          </a:r>
          <a:endParaRPr lang="en-US" sz="2500" kern="1200" dirty="0"/>
        </a:p>
      </dsp:txBody>
      <dsp:txXfrm>
        <a:off x="281529" y="1378660"/>
        <a:ext cx="2050882" cy="621366"/>
      </dsp:txXfrm>
    </dsp:sp>
    <dsp:sp modelId="{819E43DA-98F5-4797-8B9F-B5C72BDAC291}">
      <dsp:nvSpPr>
        <dsp:cNvPr id="0" name=""/>
        <dsp:cNvSpPr/>
      </dsp:nvSpPr>
      <dsp:spPr>
        <a:xfrm>
          <a:off x="262197" y="2120901"/>
          <a:ext cx="2089546" cy="66003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a:lnSpc>
              <a:spcPct val="90000"/>
            </a:lnSpc>
            <a:spcBef>
              <a:spcPct val="0"/>
            </a:spcBef>
            <a:spcAft>
              <a:spcPct val="35000"/>
            </a:spcAft>
          </a:pPr>
          <a:r>
            <a:rPr lang="en-US" sz="2500" kern="1200" dirty="0" smtClean="0"/>
            <a:t>Collaborative</a:t>
          </a:r>
          <a:endParaRPr lang="en-US" sz="2500" kern="1200" dirty="0"/>
        </a:p>
      </dsp:txBody>
      <dsp:txXfrm>
        <a:off x="281529" y="2140233"/>
        <a:ext cx="2050882" cy="621366"/>
      </dsp:txXfrm>
    </dsp:sp>
    <dsp:sp modelId="{989B84A8-EFCF-4F4D-8667-2A039F6AB629}">
      <dsp:nvSpPr>
        <dsp:cNvPr id="0" name=""/>
        <dsp:cNvSpPr/>
      </dsp:nvSpPr>
      <dsp:spPr>
        <a:xfrm>
          <a:off x="262197" y="2882474"/>
          <a:ext cx="2089546" cy="66003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a:lnSpc>
              <a:spcPct val="90000"/>
            </a:lnSpc>
            <a:spcBef>
              <a:spcPct val="0"/>
            </a:spcBef>
            <a:spcAft>
              <a:spcPct val="35000"/>
            </a:spcAft>
          </a:pPr>
          <a:r>
            <a:rPr lang="en-US" sz="2500" kern="1200" dirty="0" smtClean="0"/>
            <a:t>Transactional</a:t>
          </a:r>
          <a:endParaRPr lang="en-US" sz="2500" kern="1200" dirty="0"/>
        </a:p>
      </dsp:txBody>
      <dsp:txXfrm>
        <a:off x="281529" y="2901806"/>
        <a:ext cx="2050882" cy="621366"/>
      </dsp:txXfrm>
    </dsp:sp>
    <dsp:sp modelId="{B3ECBCD2-887E-4B0A-B217-6342B6D67640}">
      <dsp:nvSpPr>
        <dsp:cNvPr id="0" name=""/>
        <dsp:cNvSpPr/>
      </dsp:nvSpPr>
      <dsp:spPr>
        <a:xfrm>
          <a:off x="262197" y="3644047"/>
          <a:ext cx="2089546" cy="66003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a:lnSpc>
              <a:spcPct val="90000"/>
            </a:lnSpc>
            <a:spcBef>
              <a:spcPct val="0"/>
            </a:spcBef>
            <a:spcAft>
              <a:spcPct val="35000"/>
            </a:spcAft>
          </a:pPr>
          <a:r>
            <a:rPr lang="en-US" sz="2500" b="1" i="1" kern="1200" dirty="0" smtClean="0"/>
            <a:t>Dysfunctional</a:t>
          </a:r>
          <a:endParaRPr lang="en-US" sz="2500" b="1" i="1" kern="1200" dirty="0"/>
        </a:p>
      </dsp:txBody>
      <dsp:txXfrm>
        <a:off x="281529" y="3663379"/>
        <a:ext cx="2050882" cy="621366"/>
      </dsp:txXfrm>
    </dsp:sp>
    <dsp:sp modelId="{C1FB5113-57DA-4D23-942F-3780782BCEC4}">
      <dsp:nvSpPr>
        <dsp:cNvPr id="0" name=""/>
        <dsp:cNvSpPr/>
      </dsp:nvSpPr>
      <dsp:spPr>
        <a:xfrm>
          <a:off x="2808833" y="0"/>
          <a:ext cx="2611933" cy="4530725"/>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t> </a:t>
          </a:r>
          <a:endParaRPr lang="en-US" sz="3700" kern="1200" dirty="0"/>
        </a:p>
      </dsp:txBody>
      <dsp:txXfrm>
        <a:off x="2808833" y="0"/>
        <a:ext cx="2611933" cy="1359217"/>
      </dsp:txXfrm>
    </dsp:sp>
    <dsp:sp modelId="{D36E06F7-F916-4E44-B5EB-501677448C55}">
      <dsp:nvSpPr>
        <dsp:cNvPr id="0" name=""/>
        <dsp:cNvSpPr/>
      </dsp:nvSpPr>
      <dsp:spPr>
        <a:xfrm>
          <a:off x="3070026" y="1359604"/>
          <a:ext cx="2089546" cy="890106"/>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a:lnSpc>
              <a:spcPct val="90000"/>
            </a:lnSpc>
            <a:spcBef>
              <a:spcPct val="0"/>
            </a:spcBef>
            <a:spcAft>
              <a:spcPct val="35000"/>
            </a:spcAft>
          </a:pPr>
          <a:r>
            <a:rPr lang="en-US" sz="2500" kern="1200" dirty="0" smtClean="0"/>
            <a:t>Goals aligned</a:t>
          </a:r>
          <a:endParaRPr lang="en-US" sz="2500" kern="1200" dirty="0"/>
        </a:p>
      </dsp:txBody>
      <dsp:txXfrm>
        <a:off x="3096096" y="1385674"/>
        <a:ext cx="2037406" cy="837966"/>
      </dsp:txXfrm>
    </dsp:sp>
    <dsp:sp modelId="{BE8A5BE3-5551-4EF4-A6CC-6563CC133F61}">
      <dsp:nvSpPr>
        <dsp:cNvPr id="0" name=""/>
        <dsp:cNvSpPr/>
      </dsp:nvSpPr>
      <dsp:spPr>
        <a:xfrm>
          <a:off x="3070026" y="2386650"/>
          <a:ext cx="2089546" cy="890106"/>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a:lnSpc>
              <a:spcPct val="90000"/>
            </a:lnSpc>
            <a:spcBef>
              <a:spcPct val="0"/>
            </a:spcBef>
            <a:spcAft>
              <a:spcPct val="35000"/>
            </a:spcAft>
          </a:pPr>
          <a:r>
            <a:rPr lang="en-US" sz="2500" kern="1200" dirty="0" smtClean="0"/>
            <a:t>Clear roles</a:t>
          </a:r>
          <a:endParaRPr lang="en-US" sz="2500" kern="1200" dirty="0"/>
        </a:p>
      </dsp:txBody>
      <dsp:txXfrm>
        <a:off x="3096096" y="2412720"/>
        <a:ext cx="2037406" cy="837966"/>
      </dsp:txXfrm>
    </dsp:sp>
    <dsp:sp modelId="{1227CD15-650E-410B-A09C-3B2D6A0F5C96}">
      <dsp:nvSpPr>
        <dsp:cNvPr id="0" name=""/>
        <dsp:cNvSpPr/>
      </dsp:nvSpPr>
      <dsp:spPr>
        <a:xfrm>
          <a:off x="3070026" y="3413695"/>
          <a:ext cx="2089546" cy="890106"/>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a:lnSpc>
              <a:spcPct val="90000"/>
            </a:lnSpc>
            <a:spcBef>
              <a:spcPct val="0"/>
            </a:spcBef>
            <a:spcAft>
              <a:spcPct val="35000"/>
            </a:spcAft>
          </a:pPr>
          <a:r>
            <a:rPr lang="en-US" sz="2500" kern="1200" dirty="0" smtClean="0"/>
            <a:t>Decisions made</a:t>
          </a:r>
          <a:endParaRPr lang="en-US" sz="2500" kern="1200" dirty="0"/>
        </a:p>
      </dsp:txBody>
      <dsp:txXfrm>
        <a:off x="3096096" y="3439765"/>
        <a:ext cx="2037406" cy="837966"/>
      </dsp:txXfrm>
    </dsp:sp>
    <dsp:sp modelId="{24882815-C49B-4D29-8DBC-1D6DB54DBB9C}">
      <dsp:nvSpPr>
        <dsp:cNvPr id="0" name=""/>
        <dsp:cNvSpPr/>
      </dsp:nvSpPr>
      <dsp:spPr>
        <a:xfrm>
          <a:off x="5616661" y="0"/>
          <a:ext cx="2611933" cy="4530725"/>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endParaRPr lang="en-US" sz="3700" kern="1200" dirty="0"/>
        </a:p>
      </dsp:txBody>
      <dsp:txXfrm>
        <a:off x="5616661" y="0"/>
        <a:ext cx="2611933" cy="1359217"/>
      </dsp:txXfrm>
    </dsp:sp>
    <dsp:sp modelId="{2D8E5686-29AD-49C7-9580-FD6B9D854080}">
      <dsp:nvSpPr>
        <dsp:cNvPr id="0" name=""/>
        <dsp:cNvSpPr/>
      </dsp:nvSpPr>
      <dsp:spPr>
        <a:xfrm>
          <a:off x="5877855" y="1359604"/>
          <a:ext cx="2089546" cy="890106"/>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a:lnSpc>
              <a:spcPct val="90000"/>
            </a:lnSpc>
            <a:spcBef>
              <a:spcPct val="0"/>
            </a:spcBef>
            <a:spcAft>
              <a:spcPct val="35000"/>
            </a:spcAft>
          </a:pPr>
          <a:r>
            <a:rPr lang="en-US" sz="2500" kern="1200" dirty="0" smtClean="0"/>
            <a:t>Influence</a:t>
          </a:r>
          <a:endParaRPr lang="en-US" sz="2500" kern="1200" dirty="0"/>
        </a:p>
      </dsp:txBody>
      <dsp:txXfrm>
        <a:off x="5903925" y="1385674"/>
        <a:ext cx="2037406" cy="837966"/>
      </dsp:txXfrm>
    </dsp:sp>
    <dsp:sp modelId="{1C8DDBAF-A51A-4D7C-AEC4-2D546461C4B5}">
      <dsp:nvSpPr>
        <dsp:cNvPr id="0" name=""/>
        <dsp:cNvSpPr/>
      </dsp:nvSpPr>
      <dsp:spPr>
        <a:xfrm>
          <a:off x="5877855" y="2386650"/>
          <a:ext cx="2089546" cy="890106"/>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a:lnSpc>
              <a:spcPct val="90000"/>
            </a:lnSpc>
            <a:spcBef>
              <a:spcPct val="0"/>
            </a:spcBef>
            <a:spcAft>
              <a:spcPct val="35000"/>
            </a:spcAft>
          </a:pPr>
          <a:r>
            <a:rPr lang="en-US" sz="2500" kern="1200" dirty="0" smtClean="0"/>
            <a:t>Communicate</a:t>
          </a:r>
          <a:endParaRPr lang="en-US" sz="2500" kern="1200" dirty="0"/>
        </a:p>
      </dsp:txBody>
      <dsp:txXfrm>
        <a:off x="5903925" y="2412720"/>
        <a:ext cx="2037406" cy="837966"/>
      </dsp:txXfrm>
    </dsp:sp>
    <dsp:sp modelId="{A5739286-293B-4DCF-93CE-8155EE630AD0}">
      <dsp:nvSpPr>
        <dsp:cNvPr id="0" name=""/>
        <dsp:cNvSpPr/>
      </dsp:nvSpPr>
      <dsp:spPr>
        <a:xfrm>
          <a:off x="5877855" y="3413695"/>
          <a:ext cx="2089546" cy="890106"/>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a:lnSpc>
              <a:spcPct val="90000"/>
            </a:lnSpc>
            <a:spcBef>
              <a:spcPct val="0"/>
            </a:spcBef>
            <a:spcAft>
              <a:spcPct val="35000"/>
            </a:spcAft>
          </a:pPr>
          <a:r>
            <a:rPr lang="en-US" sz="2500" kern="1200" dirty="0" smtClean="0"/>
            <a:t>Meetings matter</a:t>
          </a:r>
          <a:endParaRPr lang="en-US" sz="2500" kern="1200" dirty="0"/>
        </a:p>
      </dsp:txBody>
      <dsp:txXfrm>
        <a:off x="5903925" y="3439765"/>
        <a:ext cx="2037406" cy="8379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A40BAF-9E5B-4FE0-963D-598D3031E31B}">
      <dsp:nvSpPr>
        <dsp:cNvPr id="0" name=""/>
        <dsp:cNvSpPr/>
      </dsp:nvSpPr>
      <dsp:spPr>
        <a:xfrm rot="5400000">
          <a:off x="611972" y="522123"/>
          <a:ext cx="452444" cy="1942741"/>
        </a:xfrm>
        <a:prstGeom prst="corner">
          <a:avLst>
            <a:gd name="adj1" fmla="val 16120"/>
            <a:gd name="adj2" fmla="val 1611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E11605-2C9D-48A4-A991-2236CDDED281}">
      <dsp:nvSpPr>
        <dsp:cNvPr id="0" name=""/>
        <dsp:cNvSpPr/>
      </dsp:nvSpPr>
      <dsp:spPr>
        <a:xfrm>
          <a:off x="0" y="1447798"/>
          <a:ext cx="1996353" cy="595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kern="1200" dirty="0" smtClean="0"/>
            <a:t>New / Dysfunctional</a:t>
          </a:r>
          <a:endParaRPr lang="en-US" sz="1400" b="1" kern="1200" dirty="0"/>
        </a:p>
      </dsp:txBody>
      <dsp:txXfrm>
        <a:off x="0" y="1447798"/>
        <a:ext cx="1996353" cy="595782"/>
      </dsp:txXfrm>
    </dsp:sp>
    <dsp:sp modelId="{0393439B-2661-46C2-88E4-B6F99F419D07}">
      <dsp:nvSpPr>
        <dsp:cNvPr id="0" name=""/>
        <dsp:cNvSpPr/>
      </dsp:nvSpPr>
      <dsp:spPr>
        <a:xfrm>
          <a:off x="1600200" y="1148438"/>
          <a:ext cx="128242" cy="128242"/>
        </a:xfrm>
        <a:prstGeom prst="triangle">
          <a:avLst>
            <a:gd name="adj" fmla="val 100000"/>
          </a:avLst>
        </a:prstGeom>
        <a:solidFill>
          <a:schemeClr val="accent4">
            <a:hueOff val="2012202"/>
            <a:satOff val="16667"/>
            <a:lumOff val="915"/>
            <a:alphaOff val="0"/>
          </a:schemeClr>
        </a:solidFill>
        <a:ln w="25400" cap="flat" cmpd="sng" algn="ctr">
          <a:solidFill>
            <a:schemeClr val="accent4">
              <a:hueOff val="2012202"/>
              <a:satOff val="16667"/>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417D40-5032-4495-B04E-6A513E914D98}">
      <dsp:nvSpPr>
        <dsp:cNvPr id="0" name=""/>
        <dsp:cNvSpPr/>
      </dsp:nvSpPr>
      <dsp:spPr>
        <a:xfrm rot="5400000">
          <a:off x="2325147" y="279075"/>
          <a:ext cx="452444" cy="1626947"/>
        </a:xfrm>
        <a:prstGeom prst="corner">
          <a:avLst>
            <a:gd name="adj1" fmla="val 16120"/>
            <a:gd name="adj2" fmla="val 16110"/>
          </a:avLst>
        </a:prstGeom>
        <a:solidFill>
          <a:schemeClr val="accent4">
            <a:hueOff val="4024404"/>
            <a:satOff val="33333"/>
            <a:lumOff val="1830"/>
            <a:alphaOff val="0"/>
          </a:schemeClr>
        </a:solidFill>
        <a:ln w="25400" cap="flat" cmpd="sng" algn="ctr">
          <a:solidFill>
            <a:schemeClr val="accent4">
              <a:hueOff val="4024404"/>
              <a:satOff val="33333"/>
              <a:lumOff val="18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36D3FF-FC12-482B-8E21-3E035C397597}">
      <dsp:nvSpPr>
        <dsp:cNvPr id="0" name=""/>
        <dsp:cNvSpPr/>
      </dsp:nvSpPr>
      <dsp:spPr>
        <a:xfrm>
          <a:off x="1828803" y="990602"/>
          <a:ext cx="1490084" cy="595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kern="1200" dirty="0" smtClean="0">
              <a:solidFill>
                <a:schemeClr val="tx1"/>
              </a:solidFill>
            </a:rPr>
            <a:t>Transactional</a:t>
          </a:r>
          <a:endParaRPr lang="en-US" sz="1400" b="1" kern="1200" dirty="0">
            <a:solidFill>
              <a:schemeClr val="tx1"/>
            </a:solidFill>
          </a:endParaRPr>
        </a:p>
      </dsp:txBody>
      <dsp:txXfrm>
        <a:off x="1828803" y="990602"/>
        <a:ext cx="1490084" cy="595782"/>
      </dsp:txXfrm>
    </dsp:sp>
    <dsp:sp modelId="{F11AA846-96C6-4692-9039-FB3CD33F47FF}">
      <dsp:nvSpPr>
        <dsp:cNvPr id="0" name=""/>
        <dsp:cNvSpPr/>
      </dsp:nvSpPr>
      <dsp:spPr>
        <a:xfrm>
          <a:off x="3124200" y="709958"/>
          <a:ext cx="128242" cy="128242"/>
        </a:xfrm>
        <a:prstGeom prst="triangle">
          <a:avLst>
            <a:gd name="adj" fmla="val 100000"/>
          </a:avLst>
        </a:prstGeom>
        <a:solidFill>
          <a:schemeClr val="accent4">
            <a:hueOff val="6036606"/>
            <a:satOff val="50000"/>
            <a:lumOff val="2746"/>
            <a:alphaOff val="0"/>
          </a:schemeClr>
        </a:solidFill>
        <a:ln w="25400" cap="flat" cmpd="sng" algn="ctr">
          <a:solidFill>
            <a:schemeClr val="accent4">
              <a:hueOff val="6036606"/>
              <a:satOff val="50000"/>
              <a:lumOff val="274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F4E06A-1711-4739-8647-2BBCF7AB50E3}">
      <dsp:nvSpPr>
        <dsp:cNvPr id="0" name=""/>
        <dsp:cNvSpPr/>
      </dsp:nvSpPr>
      <dsp:spPr>
        <a:xfrm rot="5400000">
          <a:off x="3802960" y="-191193"/>
          <a:ext cx="579232" cy="1631953"/>
        </a:xfrm>
        <a:prstGeom prst="corner">
          <a:avLst>
            <a:gd name="adj1" fmla="val 16120"/>
            <a:gd name="adj2" fmla="val 16110"/>
          </a:avLst>
        </a:prstGeom>
        <a:solidFill>
          <a:schemeClr val="accent4">
            <a:hueOff val="8048808"/>
            <a:satOff val="66667"/>
            <a:lumOff val="3661"/>
            <a:alphaOff val="0"/>
          </a:schemeClr>
        </a:solidFill>
        <a:ln w="25400" cap="flat" cmpd="sng" algn="ctr">
          <a:solidFill>
            <a:schemeClr val="accent4">
              <a:hueOff val="8048808"/>
              <a:satOff val="66667"/>
              <a:lumOff val="366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430D79-1D3E-4275-AEDE-E896CF312DC8}">
      <dsp:nvSpPr>
        <dsp:cNvPr id="0" name=""/>
        <dsp:cNvSpPr/>
      </dsp:nvSpPr>
      <dsp:spPr>
        <a:xfrm>
          <a:off x="3429001" y="533399"/>
          <a:ext cx="1784747" cy="595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kern="1200" dirty="0" smtClean="0"/>
            <a:t>Collaborative</a:t>
          </a:r>
          <a:endParaRPr lang="en-US" sz="1400" b="1" kern="1200" dirty="0"/>
        </a:p>
      </dsp:txBody>
      <dsp:txXfrm>
        <a:off x="3429001" y="533399"/>
        <a:ext cx="1784747" cy="595782"/>
      </dsp:txXfrm>
    </dsp:sp>
    <dsp:sp modelId="{F5FBF660-2BC6-488B-8305-1FBDC85EDF9A}">
      <dsp:nvSpPr>
        <dsp:cNvPr id="0" name=""/>
        <dsp:cNvSpPr/>
      </dsp:nvSpPr>
      <dsp:spPr>
        <a:xfrm>
          <a:off x="4800600" y="152399"/>
          <a:ext cx="128242" cy="128242"/>
        </a:xfrm>
        <a:prstGeom prst="triangle">
          <a:avLst>
            <a:gd name="adj" fmla="val 100000"/>
          </a:avLst>
        </a:prstGeom>
        <a:solidFill>
          <a:schemeClr val="accent4">
            <a:hueOff val="10061010"/>
            <a:satOff val="83333"/>
            <a:lumOff val="4576"/>
            <a:alphaOff val="0"/>
          </a:schemeClr>
        </a:solidFill>
        <a:ln w="25400" cap="flat" cmpd="sng" algn="ctr">
          <a:solidFill>
            <a:schemeClr val="accent4">
              <a:hueOff val="10061010"/>
              <a:satOff val="83333"/>
              <a:lumOff val="457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C047D3-F87B-47BB-AD70-5C5A589990AE}">
      <dsp:nvSpPr>
        <dsp:cNvPr id="0" name=""/>
        <dsp:cNvSpPr/>
      </dsp:nvSpPr>
      <dsp:spPr>
        <a:xfrm rot="5400000">
          <a:off x="5566659" y="-613656"/>
          <a:ext cx="452444" cy="1679760"/>
        </a:xfrm>
        <a:prstGeom prst="corner">
          <a:avLst>
            <a:gd name="adj1" fmla="val 16120"/>
            <a:gd name="adj2" fmla="val 16110"/>
          </a:avLst>
        </a:prstGeom>
        <a:solidFill>
          <a:schemeClr val="accent4">
            <a:hueOff val="12073212"/>
            <a:satOff val="100000"/>
            <a:lumOff val="5491"/>
            <a:alphaOff val="0"/>
          </a:schemeClr>
        </a:solidFill>
        <a:ln w="25400" cap="flat" cmpd="sng" algn="ctr">
          <a:solidFill>
            <a:schemeClr val="accent4">
              <a:hueOff val="12073212"/>
              <a:satOff val="100000"/>
              <a:lumOff val="549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8C3B35-C2E6-41D8-AFD9-DA7169DD6DF9}">
      <dsp:nvSpPr>
        <dsp:cNvPr id="0" name=""/>
        <dsp:cNvSpPr/>
      </dsp:nvSpPr>
      <dsp:spPr>
        <a:xfrm>
          <a:off x="5105403" y="152397"/>
          <a:ext cx="1719851" cy="5957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kern="1200" dirty="0" smtClean="0"/>
            <a:t>Integrated</a:t>
          </a:r>
          <a:endParaRPr lang="en-US" sz="1400" b="1" kern="1200" dirty="0"/>
        </a:p>
      </dsp:txBody>
      <dsp:txXfrm>
        <a:off x="5105403" y="152397"/>
        <a:ext cx="1719851" cy="59578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7F46C8-0CE5-4338-9997-132682FD46CE}" type="datetimeFigureOut">
              <a:rPr lang="en-US" smtClean="0"/>
              <a:t>4/15/2014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F2CEEB-649A-4B6D-BE3E-334337C6775C}" type="slidenum">
              <a:rPr lang="en-US" smtClean="0"/>
              <a:t>‹#›</a:t>
            </a:fld>
            <a:endParaRPr lang="en-US"/>
          </a:p>
        </p:txBody>
      </p:sp>
    </p:spTree>
    <p:extLst>
      <p:ext uri="{BB962C8B-B14F-4D97-AF65-F5344CB8AC3E}">
        <p14:creationId xmlns:p14="http://schemas.microsoft.com/office/powerpoint/2010/main" val="3821013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7"/>
          <p:cNvSpPr>
            <a:spLocks noGrp="1" noChangeArrowheads="1"/>
          </p:cNvSpPr>
          <p:nvPr>
            <p:ph type="sldNum" sz="quarter" idx="5"/>
          </p:nvPr>
        </p:nvSpPr>
        <p:spPr/>
        <p:txBody>
          <a:bodyPr/>
          <a:lstStyle/>
          <a:p>
            <a:fld id="{8CE242DC-4D5E-45BA-8B54-265AFC10683B}" type="slidenum">
              <a:rPr lang="en-US"/>
              <a:pPr/>
              <a:t>2</a:t>
            </a:fld>
            <a:endParaRPr lang="en-US"/>
          </a:p>
        </p:txBody>
      </p:sp>
      <p:sp>
        <p:nvSpPr>
          <p:cNvPr id="339971" name="Rectangle 7"/>
          <p:cNvSpPr txBox="1">
            <a:spLocks noGrp="1" noChangeArrowheads="1"/>
          </p:cNvSpPr>
          <p:nvPr/>
        </p:nvSpPr>
        <p:spPr bwMode="auto">
          <a:xfrm>
            <a:off x="3884414" y="8684382"/>
            <a:ext cx="2972098" cy="458108"/>
          </a:xfrm>
          <a:prstGeom prst="rect">
            <a:avLst/>
          </a:prstGeom>
          <a:noFill/>
          <a:ln w="9525">
            <a:noFill/>
            <a:miter lim="800000"/>
            <a:headEnd/>
            <a:tailEnd/>
          </a:ln>
        </p:spPr>
        <p:txBody>
          <a:bodyPr lIns="90565" tIns="45282" rIns="90565" bIns="45282" anchor="b"/>
          <a:lstStyle/>
          <a:p>
            <a:pPr algn="r" defTabSz="905451"/>
            <a:fld id="{762AE9CA-5863-4848-8FC8-2BBE52E777C3}" type="slidenum">
              <a:rPr lang="en-US" sz="1300">
                <a:latin typeface="Arial" charset="0"/>
              </a:rPr>
              <a:pPr algn="r" defTabSz="905451"/>
              <a:t>2</a:t>
            </a:fld>
            <a:endParaRPr lang="en-US" sz="1300" dirty="0">
              <a:latin typeface="Arial" charset="0"/>
            </a:endParaRPr>
          </a:p>
        </p:txBody>
      </p:sp>
      <p:sp>
        <p:nvSpPr>
          <p:cNvPr id="339972" name="Rectangle 7"/>
          <p:cNvSpPr txBox="1">
            <a:spLocks noGrp="1" noChangeArrowheads="1"/>
          </p:cNvSpPr>
          <p:nvPr/>
        </p:nvSpPr>
        <p:spPr bwMode="auto">
          <a:xfrm>
            <a:off x="3884414" y="8684382"/>
            <a:ext cx="2972098" cy="458108"/>
          </a:xfrm>
          <a:prstGeom prst="rect">
            <a:avLst/>
          </a:prstGeom>
          <a:noFill/>
          <a:ln w="9525">
            <a:noFill/>
            <a:miter lim="800000"/>
            <a:headEnd/>
            <a:tailEnd/>
          </a:ln>
        </p:spPr>
        <p:txBody>
          <a:bodyPr lIns="90565" tIns="45282" rIns="90565" bIns="45282" anchor="b"/>
          <a:lstStyle/>
          <a:p>
            <a:pPr algn="r" defTabSz="905451"/>
            <a:fld id="{5B7BE9D0-8698-4757-B48E-52FC84DDBB88}" type="slidenum">
              <a:rPr lang="en-US" sz="1300">
                <a:latin typeface="Arial" charset="0"/>
              </a:rPr>
              <a:pPr algn="r" defTabSz="905451"/>
              <a:t>2</a:t>
            </a:fld>
            <a:endParaRPr lang="en-US" sz="1300" dirty="0">
              <a:latin typeface="Arial" charset="0"/>
            </a:endParaRPr>
          </a:p>
        </p:txBody>
      </p:sp>
      <p:sp>
        <p:nvSpPr>
          <p:cNvPr id="339973" name="Rectangle 2"/>
          <p:cNvSpPr>
            <a:spLocks noGrp="1" noRot="1" noChangeAspect="1" noChangeArrowheads="1" noTextEdit="1"/>
          </p:cNvSpPr>
          <p:nvPr>
            <p:ph type="sldImg"/>
          </p:nvPr>
        </p:nvSpPr>
        <p:spPr>
          <a:xfrm>
            <a:off x="2311400" y="685800"/>
            <a:ext cx="2235200" cy="1676400"/>
          </a:xfrm>
          <a:ln/>
        </p:spPr>
      </p:sp>
      <p:sp>
        <p:nvSpPr>
          <p:cNvPr id="339974" name="Rectangle 3"/>
          <p:cNvSpPr>
            <a:spLocks noGrp="1" noChangeArrowheads="1"/>
          </p:cNvSpPr>
          <p:nvPr>
            <p:ph type="body" idx="1"/>
          </p:nvPr>
        </p:nvSpPr>
        <p:spPr>
          <a:xfrm>
            <a:off x="686099" y="2744108"/>
            <a:ext cx="5485804" cy="5715000"/>
          </a:xfrm>
        </p:spPr>
        <p:txBody>
          <a:bodyPr/>
          <a:lstStyle/>
          <a:p>
            <a:pPr marL="216227" indent="-216227">
              <a:tabLst>
                <a:tab pos="432454" algn="l"/>
              </a:tabLst>
            </a:pPr>
            <a:endParaRPr lang="en-US" sz="1000" dirty="0"/>
          </a:p>
        </p:txBody>
      </p:sp>
    </p:spTree>
    <p:extLst>
      <p:ext uri="{BB962C8B-B14F-4D97-AF65-F5344CB8AC3E}">
        <p14:creationId xmlns:p14="http://schemas.microsoft.com/office/powerpoint/2010/main" val="974127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for some of them to report back out</a:t>
            </a:r>
            <a:endParaRPr lang="en-US" dirty="0"/>
          </a:p>
        </p:txBody>
      </p:sp>
      <p:sp>
        <p:nvSpPr>
          <p:cNvPr id="4" name="Slide Number Placeholder 3"/>
          <p:cNvSpPr>
            <a:spLocks noGrp="1"/>
          </p:cNvSpPr>
          <p:nvPr>
            <p:ph type="sldNum" sz="quarter" idx="10"/>
          </p:nvPr>
        </p:nvSpPr>
        <p:spPr/>
        <p:txBody>
          <a:bodyPr/>
          <a:lstStyle/>
          <a:p>
            <a:fld id="{2DF2CEEB-649A-4B6D-BE3E-334337C6775C}" type="slidenum">
              <a:rPr lang="en-US" smtClean="0"/>
              <a:t>3</a:t>
            </a:fld>
            <a:endParaRPr lang="en-US"/>
          </a:p>
        </p:txBody>
      </p:sp>
    </p:spTree>
    <p:extLst>
      <p:ext uri="{BB962C8B-B14F-4D97-AF65-F5344CB8AC3E}">
        <p14:creationId xmlns:p14="http://schemas.microsoft.com/office/powerpoint/2010/main" val="215659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for some of them to report back out</a:t>
            </a:r>
            <a:endParaRPr lang="en-US" dirty="0"/>
          </a:p>
        </p:txBody>
      </p:sp>
      <p:sp>
        <p:nvSpPr>
          <p:cNvPr id="4" name="Slide Number Placeholder 3"/>
          <p:cNvSpPr>
            <a:spLocks noGrp="1"/>
          </p:cNvSpPr>
          <p:nvPr>
            <p:ph type="sldNum" sz="quarter" idx="10"/>
          </p:nvPr>
        </p:nvSpPr>
        <p:spPr/>
        <p:txBody>
          <a:bodyPr/>
          <a:lstStyle/>
          <a:p>
            <a:fld id="{2DF2CEEB-649A-4B6D-BE3E-334337C6775C}" type="slidenum">
              <a:rPr lang="en-US" smtClean="0"/>
              <a:t>4</a:t>
            </a:fld>
            <a:endParaRPr lang="en-US"/>
          </a:p>
        </p:txBody>
      </p:sp>
    </p:spTree>
    <p:extLst>
      <p:ext uri="{BB962C8B-B14F-4D97-AF65-F5344CB8AC3E}">
        <p14:creationId xmlns:p14="http://schemas.microsoft.com/office/powerpoint/2010/main" val="215659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7"/>
          <p:cNvSpPr>
            <a:spLocks noGrp="1" noChangeArrowheads="1"/>
          </p:cNvSpPr>
          <p:nvPr>
            <p:ph type="sldNum" sz="quarter" idx="5"/>
          </p:nvPr>
        </p:nvSpPr>
        <p:spPr/>
        <p:txBody>
          <a:bodyPr/>
          <a:lstStyle/>
          <a:p>
            <a:fld id="{439BCF90-6C23-4E66-8BE9-70FE5B8D14E4}" type="slidenum">
              <a:rPr lang="en-US"/>
              <a:pPr/>
              <a:t>12</a:t>
            </a:fld>
            <a:endParaRPr lang="en-US"/>
          </a:p>
        </p:txBody>
      </p:sp>
      <p:sp>
        <p:nvSpPr>
          <p:cNvPr id="458755" name="Rectangle 7"/>
          <p:cNvSpPr txBox="1">
            <a:spLocks noGrp="1" noChangeArrowheads="1"/>
          </p:cNvSpPr>
          <p:nvPr/>
        </p:nvSpPr>
        <p:spPr bwMode="auto">
          <a:xfrm>
            <a:off x="3884414" y="8684382"/>
            <a:ext cx="2972098" cy="458108"/>
          </a:xfrm>
          <a:prstGeom prst="rect">
            <a:avLst/>
          </a:prstGeom>
          <a:noFill/>
          <a:ln w="9525">
            <a:noFill/>
            <a:miter lim="800000"/>
            <a:headEnd/>
            <a:tailEnd/>
          </a:ln>
        </p:spPr>
        <p:txBody>
          <a:bodyPr lIns="90565" tIns="45282" rIns="90565" bIns="45282" anchor="b"/>
          <a:lstStyle/>
          <a:p>
            <a:pPr algn="r" defTabSz="905451"/>
            <a:fld id="{C76C70C4-70CE-4141-8486-FE2AF9E5D3B0}" type="slidenum">
              <a:rPr lang="en-US" sz="1300">
                <a:latin typeface="Arial" charset="0"/>
              </a:rPr>
              <a:pPr algn="r" defTabSz="905451"/>
              <a:t>12</a:t>
            </a:fld>
            <a:endParaRPr lang="en-US" sz="1300" dirty="0">
              <a:latin typeface="Arial" charset="0"/>
            </a:endParaRPr>
          </a:p>
        </p:txBody>
      </p:sp>
      <p:sp>
        <p:nvSpPr>
          <p:cNvPr id="458756" name="Notes Placeholder 1"/>
          <p:cNvSpPr>
            <a:spLocks noGrp="1"/>
          </p:cNvSpPr>
          <p:nvPr>
            <p:ph type="body" idx="1"/>
          </p:nvPr>
        </p:nvSpPr>
        <p:spPr>
          <a:xfrm>
            <a:off x="1143000" y="4343703"/>
            <a:ext cx="4572000" cy="4115405"/>
          </a:xfrm>
        </p:spPr>
        <p:txBody>
          <a:bodyPr/>
          <a:lstStyle/>
          <a:p>
            <a:pPr eaLnBrk="1" hangingPunct="1"/>
            <a:endParaRPr lang="en-US" dirty="0" smtClean="0"/>
          </a:p>
        </p:txBody>
      </p:sp>
    </p:spTree>
    <p:extLst>
      <p:ext uri="{BB962C8B-B14F-4D97-AF65-F5344CB8AC3E}">
        <p14:creationId xmlns:p14="http://schemas.microsoft.com/office/powerpoint/2010/main" val="2366297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8"/>
          <p:cNvGrpSpPr>
            <a:grpSpLocks/>
          </p:cNvGrpSpPr>
          <p:nvPr/>
        </p:nvGrpSpPr>
        <p:grpSpPr bwMode="auto">
          <a:xfrm>
            <a:off x="-17463" y="-20638"/>
            <a:ext cx="9159876" cy="6878638"/>
            <a:chOff x="-11" y="-13"/>
            <a:chExt cx="5770" cy="4333"/>
          </a:xfrm>
        </p:grpSpPr>
        <p:sp>
          <p:nvSpPr>
            <p:cNvPr id="5" name="Rectangle 2"/>
            <p:cNvSpPr>
              <a:spLocks noChangeArrowheads="1"/>
            </p:cNvSpPr>
            <p:nvPr/>
          </p:nvSpPr>
          <p:spPr bwMode="hidden">
            <a:xfrm>
              <a:off x="1008" y="0"/>
              <a:ext cx="4751" cy="4319"/>
            </a:xfrm>
            <a:prstGeom prst="rect">
              <a:avLst/>
            </a:prstGeom>
            <a:gradFill rotWithShape="0">
              <a:gsLst>
                <a:gs pos="0">
                  <a:schemeClr val="folHlink"/>
                </a:gs>
                <a:gs pos="100000">
                  <a:schemeClr val="bg1"/>
                </a:gs>
              </a:gsLst>
              <a:path path="rect">
                <a:fillToRect l="100000" t="100000"/>
              </a:path>
            </a:gradFill>
            <a:ln w="9525">
              <a:noFill/>
              <a:miter lim="800000"/>
              <a:headEnd/>
              <a:tailEnd/>
            </a:ln>
            <a:effectLst/>
          </p:spPr>
          <p:txBody>
            <a:bodyPr wrap="none" anchor="ctr"/>
            <a:lstStyle/>
            <a:p>
              <a:pPr eaLnBrk="0" hangingPunct="0">
                <a:defRPr/>
              </a:pPr>
              <a:endParaRPr lang="en-US">
                <a:cs typeface="+mn-cs"/>
              </a:endParaRPr>
            </a:p>
          </p:txBody>
        </p:sp>
        <p:sp>
          <p:nvSpPr>
            <p:cNvPr id="6" name="Rectangle 3"/>
            <p:cNvSpPr>
              <a:spLocks noChangeArrowheads="1"/>
            </p:cNvSpPr>
            <p:nvPr/>
          </p:nvSpPr>
          <p:spPr bwMode="hidden">
            <a:xfrm>
              <a:off x="0" y="0"/>
              <a:ext cx="912" cy="3984"/>
            </a:xfrm>
            <a:prstGeom prst="rect">
              <a:avLst/>
            </a:prstGeom>
            <a:gradFill rotWithShape="0">
              <a:gsLst>
                <a:gs pos="0">
                  <a:schemeClr val="bg2"/>
                </a:gs>
                <a:gs pos="100000">
                  <a:schemeClr val="bg1"/>
                </a:gs>
              </a:gsLst>
              <a:path path="rect">
                <a:fillToRect r="100000" b="100000"/>
              </a:path>
            </a:gradFill>
            <a:ln w="9525">
              <a:noFill/>
              <a:miter lim="800000"/>
              <a:headEnd/>
              <a:tailEnd/>
            </a:ln>
            <a:effectLst/>
          </p:spPr>
          <p:txBody>
            <a:bodyPr wrap="none" anchor="ctr"/>
            <a:lstStyle/>
            <a:p>
              <a:pPr eaLnBrk="0" hangingPunct="0">
                <a:defRPr/>
              </a:pPr>
              <a:endParaRPr lang="en-US">
                <a:cs typeface="+mn-cs"/>
              </a:endParaRPr>
            </a:p>
          </p:txBody>
        </p:sp>
        <p:sp>
          <p:nvSpPr>
            <p:cNvPr id="7" name="Freeform 4"/>
            <p:cNvSpPr>
              <a:spLocks/>
            </p:cNvSpPr>
            <p:nvPr/>
          </p:nvSpPr>
          <p:spPr bwMode="grayWhite">
            <a:xfrm>
              <a:off x="77" y="83"/>
              <a:ext cx="447" cy="520"/>
            </a:xfrm>
            <a:custGeom>
              <a:avLst/>
              <a:gdLst/>
              <a:ahLst/>
              <a:cxnLst>
                <a:cxn ang="0">
                  <a:pos x="254" y="495"/>
                </a:cxn>
                <a:cxn ang="0">
                  <a:pos x="245" y="454"/>
                </a:cxn>
                <a:cxn ang="0">
                  <a:pos x="230" y="417"/>
                </a:cxn>
                <a:cxn ang="0">
                  <a:pos x="193" y="402"/>
                </a:cxn>
                <a:cxn ang="0">
                  <a:pos x="150" y="412"/>
                </a:cxn>
                <a:cxn ang="0">
                  <a:pos x="112" y="417"/>
                </a:cxn>
                <a:cxn ang="0">
                  <a:pos x="93" y="399"/>
                </a:cxn>
                <a:cxn ang="0">
                  <a:pos x="81" y="370"/>
                </a:cxn>
                <a:cxn ang="0">
                  <a:pos x="75" y="339"/>
                </a:cxn>
                <a:cxn ang="0">
                  <a:pos x="76" y="309"/>
                </a:cxn>
                <a:cxn ang="0">
                  <a:pos x="106" y="300"/>
                </a:cxn>
                <a:cxn ang="0">
                  <a:pos x="146" y="307"/>
                </a:cxn>
                <a:cxn ang="0">
                  <a:pos x="175" y="294"/>
                </a:cxn>
                <a:cxn ang="0">
                  <a:pos x="186" y="273"/>
                </a:cxn>
                <a:cxn ang="0">
                  <a:pos x="189" y="246"/>
                </a:cxn>
                <a:cxn ang="0">
                  <a:pos x="188" y="219"/>
                </a:cxn>
                <a:cxn ang="0">
                  <a:pos x="178" y="191"/>
                </a:cxn>
                <a:cxn ang="0">
                  <a:pos x="153" y="171"/>
                </a:cxn>
                <a:cxn ang="0">
                  <a:pos x="123" y="172"/>
                </a:cxn>
                <a:cxn ang="0">
                  <a:pos x="93" y="185"/>
                </a:cxn>
                <a:cxn ang="0">
                  <a:pos x="64" y="194"/>
                </a:cxn>
                <a:cxn ang="0">
                  <a:pos x="34" y="185"/>
                </a:cxn>
                <a:cxn ang="0">
                  <a:pos x="19" y="166"/>
                </a:cxn>
                <a:cxn ang="0">
                  <a:pos x="9" y="146"/>
                </a:cxn>
                <a:cxn ang="0">
                  <a:pos x="2" y="122"/>
                </a:cxn>
                <a:cxn ang="0">
                  <a:pos x="0" y="98"/>
                </a:cxn>
                <a:cxn ang="0">
                  <a:pos x="387" y="12"/>
                </a:cxn>
                <a:cxn ang="0">
                  <a:pos x="399" y="41"/>
                </a:cxn>
                <a:cxn ang="0">
                  <a:pos x="406" y="74"/>
                </a:cxn>
                <a:cxn ang="0">
                  <a:pos x="411" y="107"/>
                </a:cxn>
                <a:cxn ang="0">
                  <a:pos x="396" y="141"/>
                </a:cxn>
                <a:cxn ang="0">
                  <a:pos x="375" y="144"/>
                </a:cxn>
                <a:cxn ang="0">
                  <a:pos x="354" y="141"/>
                </a:cxn>
                <a:cxn ang="0">
                  <a:pos x="332" y="137"/>
                </a:cxn>
                <a:cxn ang="0">
                  <a:pos x="307" y="141"/>
                </a:cxn>
                <a:cxn ang="0">
                  <a:pos x="286" y="166"/>
                </a:cxn>
                <a:cxn ang="0">
                  <a:pos x="285" y="199"/>
                </a:cxn>
                <a:cxn ang="0">
                  <a:pos x="289" y="222"/>
                </a:cxn>
                <a:cxn ang="0">
                  <a:pos x="295" y="247"/>
                </a:cxn>
                <a:cxn ang="0">
                  <a:pos x="308" y="268"/>
                </a:cxn>
                <a:cxn ang="0">
                  <a:pos x="332" y="282"/>
                </a:cxn>
                <a:cxn ang="0">
                  <a:pos x="357" y="282"/>
                </a:cxn>
                <a:cxn ang="0">
                  <a:pos x="379" y="272"/>
                </a:cxn>
                <a:cxn ang="0">
                  <a:pos x="402" y="262"/>
                </a:cxn>
                <a:cxn ang="0">
                  <a:pos x="426" y="265"/>
                </a:cxn>
                <a:cxn ang="0">
                  <a:pos x="436" y="287"/>
                </a:cxn>
                <a:cxn ang="0">
                  <a:pos x="442" y="312"/>
                </a:cxn>
                <a:cxn ang="0">
                  <a:pos x="444" y="338"/>
                </a:cxn>
                <a:cxn ang="0">
                  <a:pos x="436" y="358"/>
                </a:cxn>
                <a:cxn ang="0">
                  <a:pos x="397" y="366"/>
                </a:cxn>
                <a:cxn ang="0">
                  <a:pos x="363" y="380"/>
                </a:cxn>
                <a:cxn ang="0">
                  <a:pos x="347" y="406"/>
                </a:cxn>
                <a:cxn ang="0">
                  <a:pos x="353" y="437"/>
                </a:cxn>
                <a:cxn ang="0">
                  <a:pos x="372" y="464"/>
                </a:cxn>
                <a:cxn ang="0">
                  <a:pos x="369" y="492"/>
                </a:cxn>
                <a:cxn ang="0">
                  <a:pos x="347" y="503"/>
                </a:cxn>
                <a:cxn ang="0">
                  <a:pos x="323" y="511"/>
                </a:cxn>
                <a:cxn ang="0">
                  <a:pos x="298" y="516"/>
                </a:cxn>
                <a:cxn ang="0">
                  <a:pos x="272" y="519"/>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8" name="Freeform 5"/>
            <p:cNvSpPr>
              <a:spLocks/>
            </p:cNvSpPr>
            <p:nvPr/>
          </p:nvSpPr>
          <p:spPr bwMode="grayWhite">
            <a:xfrm>
              <a:off x="19" y="1775"/>
              <a:ext cx="462" cy="618"/>
            </a:xfrm>
            <a:custGeom>
              <a:avLst/>
              <a:gdLst/>
              <a:ahLst/>
              <a:cxnLst>
                <a:cxn ang="0">
                  <a:pos x="224" y="439"/>
                </a:cxn>
                <a:cxn ang="0">
                  <a:pos x="193" y="434"/>
                </a:cxn>
                <a:cxn ang="0">
                  <a:pos x="165" y="436"/>
                </a:cxn>
                <a:cxn ang="0">
                  <a:pos x="156" y="444"/>
                </a:cxn>
                <a:cxn ang="0">
                  <a:pos x="147" y="461"/>
                </a:cxn>
                <a:cxn ang="0">
                  <a:pos x="147" y="487"/>
                </a:cxn>
                <a:cxn ang="0">
                  <a:pos x="143" y="513"/>
                </a:cxn>
                <a:cxn ang="0">
                  <a:pos x="136" y="537"/>
                </a:cxn>
                <a:cxn ang="0">
                  <a:pos x="7" y="549"/>
                </a:cxn>
                <a:cxn ang="0">
                  <a:pos x="5" y="510"/>
                </a:cxn>
                <a:cxn ang="0">
                  <a:pos x="1" y="472"/>
                </a:cxn>
                <a:cxn ang="0">
                  <a:pos x="1" y="433"/>
                </a:cxn>
                <a:cxn ang="0">
                  <a:pos x="12" y="392"/>
                </a:cxn>
                <a:cxn ang="0">
                  <a:pos x="37" y="383"/>
                </a:cxn>
                <a:cxn ang="0">
                  <a:pos x="66" y="389"/>
                </a:cxn>
                <a:cxn ang="0">
                  <a:pos x="94" y="403"/>
                </a:cxn>
                <a:cxn ang="0">
                  <a:pos x="120" y="417"/>
                </a:cxn>
                <a:cxn ang="0">
                  <a:pos x="156" y="399"/>
                </a:cxn>
                <a:cxn ang="0">
                  <a:pos x="166" y="363"/>
                </a:cxn>
                <a:cxn ang="0">
                  <a:pos x="164" y="321"/>
                </a:cxn>
                <a:cxn ang="0">
                  <a:pos x="158" y="280"/>
                </a:cxn>
                <a:cxn ang="0">
                  <a:pos x="71" y="135"/>
                </a:cxn>
                <a:cxn ang="0">
                  <a:pos x="104" y="141"/>
                </a:cxn>
                <a:cxn ang="0">
                  <a:pos x="137" y="147"/>
                </a:cxn>
                <a:cxn ang="0">
                  <a:pos x="170" y="144"/>
                </a:cxn>
                <a:cxn ang="0">
                  <a:pos x="195" y="128"/>
                </a:cxn>
                <a:cxn ang="0">
                  <a:pos x="206" y="114"/>
                </a:cxn>
                <a:cxn ang="0">
                  <a:pos x="216" y="92"/>
                </a:cxn>
                <a:cxn ang="0">
                  <a:pos x="211" y="69"/>
                </a:cxn>
                <a:cxn ang="0">
                  <a:pos x="207" y="47"/>
                </a:cxn>
                <a:cxn ang="0">
                  <a:pos x="208" y="24"/>
                </a:cxn>
                <a:cxn ang="0">
                  <a:pos x="221" y="2"/>
                </a:cxn>
                <a:cxn ang="0">
                  <a:pos x="245" y="0"/>
                </a:cxn>
                <a:cxn ang="0">
                  <a:pos x="272" y="5"/>
                </a:cxn>
                <a:cxn ang="0">
                  <a:pos x="296" y="17"/>
                </a:cxn>
                <a:cxn ang="0">
                  <a:pos x="316" y="38"/>
                </a:cxn>
                <a:cxn ang="0">
                  <a:pos x="317" y="66"/>
                </a:cxn>
                <a:cxn ang="0">
                  <a:pos x="304" y="94"/>
                </a:cxn>
                <a:cxn ang="0">
                  <a:pos x="294" y="125"/>
                </a:cxn>
                <a:cxn ang="0">
                  <a:pos x="302" y="158"/>
                </a:cxn>
                <a:cxn ang="0">
                  <a:pos x="337" y="181"/>
                </a:cxn>
                <a:cxn ang="0">
                  <a:pos x="380" y="188"/>
                </a:cxn>
                <a:cxn ang="0">
                  <a:pos x="427" y="190"/>
                </a:cxn>
                <a:cxn ang="0">
                  <a:pos x="431" y="329"/>
                </a:cxn>
                <a:cxn ang="0">
                  <a:pos x="401" y="338"/>
                </a:cxn>
                <a:cxn ang="0">
                  <a:pos x="370" y="331"/>
                </a:cxn>
                <a:cxn ang="0">
                  <a:pos x="337" y="319"/>
                </a:cxn>
                <a:cxn ang="0">
                  <a:pos x="303" y="316"/>
                </a:cxn>
                <a:cxn ang="0">
                  <a:pos x="281" y="333"/>
                </a:cxn>
                <a:cxn ang="0">
                  <a:pos x="268" y="361"/>
                </a:cxn>
                <a:cxn ang="0">
                  <a:pos x="263" y="393"/>
                </a:cxn>
                <a:cxn ang="0">
                  <a:pos x="264" y="427"/>
                </a:cxn>
                <a:cxn ang="0">
                  <a:pos x="286" y="457"/>
                </a:cxn>
                <a:cxn ang="0">
                  <a:pos x="317" y="464"/>
                </a:cxn>
                <a:cxn ang="0">
                  <a:pos x="354" y="463"/>
                </a:cxn>
                <a:cxn ang="0">
                  <a:pos x="392" y="473"/>
                </a:cxn>
                <a:cxn ang="0">
                  <a:pos x="401" y="509"/>
                </a:cxn>
                <a:cxn ang="0">
                  <a:pos x="403" y="547"/>
                </a:cxn>
                <a:cxn ang="0">
                  <a:pos x="398" y="583"/>
                </a:cxn>
                <a:cxn ang="0">
                  <a:pos x="388" y="617"/>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9" name="Freeform 6"/>
            <p:cNvSpPr>
              <a:spLocks/>
            </p:cNvSpPr>
            <p:nvPr/>
          </p:nvSpPr>
          <p:spPr bwMode="grayWhite">
            <a:xfrm>
              <a:off x="48" y="1306"/>
              <a:ext cx="624" cy="371"/>
            </a:xfrm>
            <a:custGeom>
              <a:avLst/>
              <a:gdLst/>
              <a:ahLst/>
              <a:cxnLst>
                <a:cxn ang="0">
                  <a:pos x="186" y="342"/>
                </a:cxn>
                <a:cxn ang="0">
                  <a:pos x="175" y="308"/>
                </a:cxn>
                <a:cxn ang="0">
                  <a:pos x="149" y="280"/>
                </a:cxn>
                <a:cxn ang="0">
                  <a:pos x="124" y="270"/>
                </a:cxn>
                <a:cxn ang="0">
                  <a:pos x="104" y="269"/>
                </a:cxn>
                <a:cxn ang="0">
                  <a:pos x="10" y="290"/>
                </a:cxn>
                <a:cxn ang="0">
                  <a:pos x="3" y="264"/>
                </a:cxn>
                <a:cxn ang="0">
                  <a:pos x="0" y="236"/>
                </a:cxn>
                <a:cxn ang="0">
                  <a:pos x="4" y="214"/>
                </a:cxn>
                <a:cxn ang="0">
                  <a:pos x="22" y="200"/>
                </a:cxn>
                <a:cxn ang="0">
                  <a:pos x="53" y="200"/>
                </a:cxn>
                <a:cxn ang="0">
                  <a:pos x="90" y="208"/>
                </a:cxn>
                <a:cxn ang="0">
                  <a:pos x="126" y="190"/>
                </a:cxn>
                <a:cxn ang="0">
                  <a:pos x="144" y="33"/>
                </a:cxn>
                <a:cxn ang="0">
                  <a:pos x="174" y="28"/>
                </a:cxn>
                <a:cxn ang="0">
                  <a:pos x="206" y="31"/>
                </a:cxn>
                <a:cxn ang="0">
                  <a:pos x="230" y="57"/>
                </a:cxn>
                <a:cxn ang="0">
                  <a:pos x="236" y="99"/>
                </a:cxn>
                <a:cxn ang="0">
                  <a:pos x="249" y="138"/>
                </a:cxn>
                <a:cxn ang="0">
                  <a:pos x="293" y="159"/>
                </a:cxn>
                <a:cxn ang="0">
                  <a:pos x="345" y="148"/>
                </a:cxn>
                <a:cxn ang="0">
                  <a:pos x="366" y="119"/>
                </a:cxn>
                <a:cxn ang="0">
                  <a:pos x="361" y="91"/>
                </a:cxn>
                <a:cxn ang="0">
                  <a:pos x="352" y="62"/>
                </a:cxn>
                <a:cxn ang="0">
                  <a:pos x="363" y="34"/>
                </a:cxn>
                <a:cxn ang="0">
                  <a:pos x="398" y="17"/>
                </a:cxn>
                <a:cxn ang="0">
                  <a:pos x="439" y="7"/>
                </a:cxn>
                <a:cxn ang="0">
                  <a:pos x="474" y="5"/>
                </a:cxn>
                <a:cxn ang="0">
                  <a:pos x="479" y="37"/>
                </a:cxn>
                <a:cxn ang="0">
                  <a:pos x="483" y="70"/>
                </a:cxn>
                <a:cxn ang="0">
                  <a:pos x="507" y="97"/>
                </a:cxn>
                <a:cxn ang="0">
                  <a:pos x="535" y="101"/>
                </a:cxn>
                <a:cxn ang="0">
                  <a:pos x="566" y="94"/>
                </a:cxn>
                <a:cxn ang="0">
                  <a:pos x="598" y="94"/>
                </a:cxn>
                <a:cxn ang="0">
                  <a:pos x="620" y="125"/>
                </a:cxn>
                <a:cxn ang="0">
                  <a:pos x="621" y="162"/>
                </a:cxn>
                <a:cxn ang="0">
                  <a:pos x="608" y="178"/>
                </a:cxn>
                <a:cxn ang="0">
                  <a:pos x="573" y="183"/>
                </a:cxn>
                <a:cxn ang="0">
                  <a:pos x="524" y="186"/>
                </a:cxn>
                <a:cxn ang="0">
                  <a:pos x="514" y="197"/>
                </a:cxn>
                <a:cxn ang="0">
                  <a:pos x="519" y="333"/>
                </a:cxn>
                <a:cxn ang="0">
                  <a:pos x="486" y="342"/>
                </a:cxn>
                <a:cxn ang="0">
                  <a:pos x="449" y="344"/>
                </a:cxn>
                <a:cxn ang="0">
                  <a:pos x="412" y="338"/>
                </a:cxn>
                <a:cxn ang="0">
                  <a:pos x="402" y="311"/>
                </a:cxn>
                <a:cxn ang="0">
                  <a:pos x="402" y="283"/>
                </a:cxn>
                <a:cxn ang="0">
                  <a:pos x="397" y="254"/>
                </a:cxn>
                <a:cxn ang="0">
                  <a:pos x="367" y="236"/>
                </a:cxn>
                <a:cxn ang="0">
                  <a:pos x="329" y="237"/>
                </a:cxn>
                <a:cxn ang="0">
                  <a:pos x="289" y="248"/>
                </a:cxn>
                <a:cxn ang="0">
                  <a:pos x="263" y="264"/>
                </a:cxn>
                <a:cxn ang="0">
                  <a:pos x="262" y="293"/>
                </a:cxn>
                <a:cxn ang="0">
                  <a:pos x="276" y="322"/>
                </a:cxn>
                <a:cxn ang="0">
                  <a:pos x="257" y="360"/>
                </a:cxn>
                <a:cxn ang="0">
                  <a:pos x="210" y="364"/>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10" name="Freeform 7"/>
            <p:cNvSpPr>
              <a:spLocks/>
            </p:cNvSpPr>
            <p:nvPr/>
          </p:nvSpPr>
          <p:spPr bwMode="grayWhite">
            <a:xfrm>
              <a:off x="0" y="706"/>
              <a:ext cx="506" cy="470"/>
            </a:xfrm>
            <a:custGeom>
              <a:avLst/>
              <a:gdLst/>
              <a:ahLst/>
              <a:cxnLst>
                <a:cxn ang="0">
                  <a:pos x="229" y="453"/>
                </a:cxn>
                <a:cxn ang="0">
                  <a:pos x="200" y="429"/>
                </a:cxn>
                <a:cxn ang="0">
                  <a:pos x="175" y="402"/>
                </a:cxn>
                <a:cxn ang="0">
                  <a:pos x="158" y="368"/>
                </a:cxn>
                <a:cxn ang="0">
                  <a:pos x="241" y="275"/>
                </a:cxn>
                <a:cxn ang="0">
                  <a:pos x="224" y="248"/>
                </a:cxn>
                <a:cxn ang="0">
                  <a:pos x="198" y="228"/>
                </a:cxn>
                <a:cxn ang="0">
                  <a:pos x="166" y="214"/>
                </a:cxn>
                <a:cxn ang="0">
                  <a:pos x="139" y="217"/>
                </a:cxn>
                <a:cxn ang="0">
                  <a:pos x="128" y="238"/>
                </a:cxn>
                <a:cxn ang="0">
                  <a:pos x="120" y="262"/>
                </a:cxn>
                <a:cxn ang="0">
                  <a:pos x="104" y="283"/>
                </a:cxn>
                <a:cxn ang="0">
                  <a:pos x="77" y="291"/>
                </a:cxn>
                <a:cxn ang="0">
                  <a:pos x="53" y="288"/>
                </a:cxn>
                <a:cxn ang="0">
                  <a:pos x="31" y="275"/>
                </a:cxn>
                <a:cxn ang="0">
                  <a:pos x="12" y="257"/>
                </a:cxn>
                <a:cxn ang="0">
                  <a:pos x="61" y="109"/>
                </a:cxn>
                <a:cxn ang="0">
                  <a:pos x="24" y="85"/>
                </a:cxn>
                <a:cxn ang="0">
                  <a:pos x="0" y="53"/>
                </a:cxn>
                <a:cxn ang="0">
                  <a:pos x="19" y="22"/>
                </a:cxn>
                <a:cxn ang="0">
                  <a:pos x="54" y="0"/>
                </a:cxn>
                <a:cxn ang="0">
                  <a:pos x="82" y="6"/>
                </a:cxn>
                <a:cxn ang="0">
                  <a:pos x="103" y="29"/>
                </a:cxn>
                <a:cxn ang="0">
                  <a:pos x="132" y="57"/>
                </a:cxn>
                <a:cxn ang="0">
                  <a:pos x="175" y="64"/>
                </a:cxn>
                <a:cxn ang="0">
                  <a:pos x="215" y="43"/>
                </a:cxn>
                <a:cxn ang="0">
                  <a:pos x="243" y="16"/>
                </a:cxn>
                <a:cxn ang="0">
                  <a:pos x="265" y="22"/>
                </a:cxn>
                <a:cxn ang="0">
                  <a:pos x="284" y="34"/>
                </a:cxn>
                <a:cxn ang="0">
                  <a:pos x="301" y="52"/>
                </a:cxn>
                <a:cxn ang="0">
                  <a:pos x="318" y="72"/>
                </a:cxn>
                <a:cxn ang="0">
                  <a:pos x="314" y="98"/>
                </a:cxn>
                <a:cxn ang="0">
                  <a:pos x="296" y="115"/>
                </a:cxn>
                <a:cxn ang="0">
                  <a:pos x="278" y="123"/>
                </a:cxn>
                <a:cxn ang="0">
                  <a:pos x="260" y="130"/>
                </a:cxn>
                <a:cxn ang="0">
                  <a:pos x="249" y="152"/>
                </a:cxn>
                <a:cxn ang="0">
                  <a:pos x="257" y="180"/>
                </a:cxn>
                <a:cxn ang="0">
                  <a:pos x="288" y="210"/>
                </a:cxn>
                <a:cxn ang="0">
                  <a:pos x="321" y="231"/>
                </a:cxn>
                <a:cxn ang="0">
                  <a:pos x="339" y="231"/>
                </a:cxn>
                <a:cxn ang="0">
                  <a:pos x="358" y="228"/>
                </a:cxn>
                <a:cxn ang="0">
                  <a:pos x="377" y="200"/>
                </a:cxn>
                <a:cxn ang="0">
                  <a:pos x="385" y="171"/>
                </a:cxn>
                <a:cxn ang="0">
                  <a:pos x="404" y="158"/>
                </a:cxn>
                <a:cxn ang="0">
                  <a:pos x="497" y="213"/>
                </a:cxn>
                <a:cxn ang="0">
                  <a:pos x="482" y="238"/>
                </a:cxn>
                <a:cxn ang="0">
                  <a:pos x="458" y="259"/>
                </a:cxn>
                <a:cxn ang="0">
                  <a:pos x="438" y="282"/>
                </a:cxn>
                <a:cxn ang="0">
                  <a:pos x="434" y="313"/>
                </a:cxn>
                <a:cxn ang="0">
                  <a:pos x="467" y="339"/>
                </a:cxn>
                <a:cxn ang="0">
                  <a:pos x="505" y="362"/>
                </a:cxn>
                <a:cxn ang="0">
                  <a:pos x="329" y="370"/>
                </a:cxn>
                <a:cxn ang="0">
                  <a:pos x="306" y="395"/>
                </a:cxn>
                <a:cxn ang="0">
                  <a:pos x="287" y="423"/>
                </a:cxn>
                <a:cxn ang="0">
                  <a:pos x="267" y="452"/>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11" name="Freeform 8"/>
            <p:cNvSpPr>
              <a:spLocks/>
            </p:cNvSpPr>
            <p:nvPr/>
          </p:nvSpPr>
          <p:spPr bwMode="grayWhite">
            <a:xfrm>
              <a:off x="538" y="441"/>
              <a:ext cx="512" cy="509"/>
            </a:xfrm>
            <a:custGeom>
              <a:avLst/>
              <a:gdLst/>
              <a:ahLst/>
              <a:cxnLst>
                <a:cxn ang="0">
                  <a:pos x="67" y="492"/>
                </a:cxn>
                <a:cxn ang="0">
                  <a:pos x="45" y="451"/>
                </a:cxn>
                <a:cxn ang="0">
                  <a:pos x="68" y="418"/>
                </a:cxn>
                <a:cxn ang="0">
                  <a:pos x="106" y="391"/>
                </a:cxn>
                <a:cxn ang="0">
                  <a:pos x="105" y="352"/>
                </a:cxn>
                <a:cxn ang="0">
                  <a:pos x="79" y="324"/>
                </a:cxn>
                <a:cxn ang="0">
                  <a:pos x="44" y="302"/>
                </a:cxn>
                <a:cxn ang="0">
                  <a:pos x="7" y="280"/>
                </a:cxn>
                <a:cxn ang="0">
                  <a:pos x="2" y="258"/>
                </a:cxn>
                <a:cxn ang="0">
                  <a:pos x="13" y="239"/>
                </a:cxn>
                <a:cxn ang="0">
                  <a:pos x="29" y="220"/>
                </a:cxn>
                <a:cxn ang="0">
                  <a:pos x="43" y="201"/>
                </a:cxn>
                <a:cxn ang="0">
                  <a:pos x="65" y="184"/>
                </a:cxn>
                <a:cxn ang="0">
                  <a:pos x="100" y="191"/>
                </a:cxn>
                <a:cxn ang="0">
                  <a:pos x="124" y="210"/>
                </a:cxn>
                <a:cxn ang="0">
                  <a:pos x="150" y="233"/>
                </a:cxn>
                <a:cxn ang="0">
                  <a:pos x="179" y="232"/>
                </a:cxn>
                <a:cxn ang="0">
                  <a:pos x="207" y="223"/>
                </a:cxn>
                <a:cxn ang="0">
                  <a:pos x="230" y="198"/>
                </a:cxn>
                <a:cxn ang="0">
                  <a:pos x="242" y="165"/>
                </a:cxn>
                <a:cxn ang="0">
                  <a:pos x="226" y="143"/>
                </a:cxn>
                <a:cxn ang="0">
                  <a:pos x="203" y="132"/>
                </a:cxn>
                <a:cxn ang="0">
                  <a:pos x="176" y="122"/>
                </a:cxn>
                <a:cxn ang="0">
                  <a:pos x="153" y="111"/>
                </a:cxn>
                <a:cxn ang="0">
                  <a:pos x="142" y="80"/>
                </a:cxn>
                <a:cxn ang="0">
                  <a:pos x="163" y="50"/>
                </a:cxn>
                <a:cxn ang="0">
                  <a:pos x="187" y="36"/>
                </a:cxn>
                <a:cxn ang="0">
                  <a:pos x="211" y="18"/>
                </a:cxn>
                <a:cxn ang="0">
                  <a:pos x="243" y="28"/>
                </a:cxn>
                <a:cxn ang="0">
                  <a:pos x="277" y="54"/>
                </a:cxn>
                <a:cxn ang="0">
                  <a:pos x="314" y="72"/>
                </a:cxn>
                <a:cxn ang="0">
                  <a:pos x="355" y="68"/>
                </a:cxn>
                <a:cxn ang="0">
                  <a:pos x="382" y="36"/>
                </a:cxn>
                <a:cxn ang="0">
                  <a:pos x="411" y="3"/>
                </a:cxn>
                <a:cxn ang="0">
                  <a:pos x="453" y="10"/>
                </a:cxn>
                <a:cxn ang="0">
                  <a:pos x="486" y="36"/>
                </a:cxn>
                <a:cxn ang="0">
                  <a:pos x="489" y="68"/>
                </a:cxn>
                <a:cxn ang="0">
                  <a:pos x="466" y="88"/>
                </a:cxn>
                <a:cxn ang="0">
                  <a:pos x="437" y="107"/>
                </a:cxn>
                <a:cxn ang="0">
                  <a:pos x="422" y="133"/>
                </a:cxn>
                <a:cxn ang="0">
                  <a:pos x="419" y="317"/>
                </a:cxn>
                <a:cxn ang="0">
                  <a:pos x="388" y="302"/>
                </a:cxn>
                <a:cxn ang="0">
                  <a:pos x="364" y="273"/>
                </a:cxn>
                <a:cxn ang="0">
                  <a:pos x="336" y="250"/>
                </a:cxn>
                <a:cxn ang="0">
                  <a:pos x="299" y="252"/>
                </a:cxn>
                <a:cxn ang="0">
                  <a:pos x="275" y="270"/>
                </a:cxn>
                <a:cxn ang="0">
                  <a:pos x="255" y="294"/>
                </a:cxn>
                <a:cxn ang="0">
                  <a:pos x="242" y="323"/>
                </a:cxn>
                <a:cxn ang="0">
                  <a:pos x="241" y="353"/>
                </a:cxn>
                <a:cxn ang="0">
                  <a:pos x="257" y="364"/>
                </a:cxn>
                <a:cxn ang="0">
                  <a:pos x="279" y="368"/>
                </a:cxn>
                <a:cxn ang="0">
                  <a:pos x="304" y="370"/>
                </a:cxn>
                <a:cxn ang="0">
                  <a:pos x="330" y="376"/>
                </a:cxn>
                <a:cxn ang="0">
                  <a:pos x="353" y="407"/>
                </a:cxn>
                <a:cxn ang="0">
                  <a:pos x="352" y="443"/>
                </a:cxn>
                <a:cxn ang="0">
                  <a:pos x="334" y="462"/>
                </a:cxn>
                <a:cxn ang="0">
                  <a:pos x="311" y="479"/>
                </a:cxn>
                <a:cxn ang="0">
                  <a:pos x="278" y="465"/>
                </a:cxn>
                <a:cxn ang="0">
                  <a:pos x="241" y="445"/>
                </a:cxn>
                <a:cxn ang="0">
                  <a:pos x="202" y="432"/>
                </a:cxn>
                <a:cxn ang="0">
                  <a:pos x="98" y="508"/>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12" name="Freeform 9"/>
            <p:cNvSpPr>
              <a:spLocks/>
            </p:cNvSpPr>
            <p:nvPr/>
          </p:nvSpPr>
          <p:spPr bwMode="grayWhite">
            <a:xfrm>
              <a:off x="459" y="2344"/>
              <a:ext cx="506" cy="470"/>
            </a:xfrm>
            <a:custGeom>
              <a:avLst/>
              <a:gdLst/>
              <a:ahLst/>
              <a:cxnLst>
                <a:cxn ang="0">
                  <a:pos x="229" y="453"/>
                </a:cxn>
                <a:cxn ang="0">
                  <a:pos x="200" y="429"/>
                </a:cxn>
                <a:cxn ang="0">
                  <a:pos x="175" y="402"/>
                </a:cxn>
                <a:cxn ang="0">
                  <a:pos x="158" y="368"/>
                </a:cxn>
                <a:cxn ang="0">
                  <a:pos x="241" y="275"/>
                </a:cxn>
                <a:cxn ang="0">
                  <a:pos x="224" y="248"/>
                </a:cxn>
                <a:cxn ang="0">
                  <a:pos x="198" y="228"/>
                </a:cxn>
                <a:cxn ang="0">
                  <a:pos x="166" y="214"/>
                </a:cxn>
                <a:cxn ang="0">
                  <a:pos x="139" y="217"/>
                </a:cxn>
                <a:cxn ang="0">
                  <a:pos x="128" y="238"/>
                </a:cxn>
                <a:cxn ang="0">
                  <a:pos x="120" y="262"/>
                </a:cxn>
                <a:cxn ang="0">
                  <a:pos x="104" y="283"/>
                </a:cxn>
                <a:cxn ang="0">
                  <a:pos x="77" y="291"/>
                </a:cxn>
                <a:cxn ang="0">
                  <a:pos x="53" y="288"/>
                </a:cxn>
                <a:cxn ang="0">
                  <a:pos x="31" y="275"/>
                </a:cxn>
                <a:cxn ang="0">
                  <a:pos x="12" y="257"/>
                </a:cxn>
                <a:cxn ang="0">
                  <a:pos x="61" y="109"/>
                </a:cxn>
                <a:cxn ang="0">
                  <a:pos x="24" y="85"/>
                </a:cxn>
                <a:cxn ang="0">
                  <a:pos x="0" y="53"/>
                </a:cxn>
                <a:cxn ang="0">
                  <a:pos x="19" y="22"/>
                </a:cxn>
                <a:cxn ang="0">
                  <a:pos x="54" y="0"/>
                </a:cxn>
                <a:cxn ang="0">
                  <a:pos x="82" y="6"/>
                </a:cxn>
                <a:cxn ang="0">
                  <a:pos x="103" y="29"/>
                </a:cxn>
                <a:cxn ang="0">
                  <a:pos x="132" y="57"/>
                </a:cxn>
                <a:cxn ang="0">
                  <a:pos x="175" y="64"/>
                </a:cxn>
                <a:cxn ang="0">
                  <a:pos x="215" y="43"/>
                </a:cxn>
                <a:cxn ang="0">
                  <a:pos x="243" y="16"/>
                </a:cxn>
                <a:cxn ang="0">
                  <a:pos x="265" y="22"/>
                </a:cxn>
                <a:cxn ang="0">
                  <a:pos x="284" y="34"/>
                </a:cxn>
                <a:cxn ang="0">
                  <a:pos x="301" y="52"/>
                </a:cxn>
                <a:cxn ang="0">
                  <a:pos x="318" y="72"/>
                </a:cxn>
                <a:cxn ang="0">
                  <a:pos x="314" y="98"/>
                </a:cxn>
                <a:cxn ang="0">
                  <a:pos x="296" y="115"/>
                </a:cxn>
                <a:cxn ang="0">
                  <a:pos x="278" y="123"/>
                </a:cxn>
                <a:cxn ang="0">
                  <a:pos x="260" y="130"/>
                </a:cxn>
                <a:cxn ang="0">
                  <a:pos x="249" y="152"/>
                </a:cxn>
                <a:cxn ang="0">
                  <a:pos x="257" y="180"/>
                </a:cxn>
                <a:cxn ang="0">
                  <a:pos x="288" y="210"/>
                </a:cxn>
                <a:cxn ang="0">
                  <a:pos x="321" y="231"/>
                </a:cxn>
                <a:cxn ang="0">
                  <a:pos x="339" y="231"/>
                </a:cxn>
                <a:cxn ang="0">
                  <a:pos x="358" y="228"/>
                </a:cxn>
                <a:cxn ang="0">
                  <a:pos x="377" y="200"/>
                </a:cxn>
                <a:cxn ang="0">
                  <a:pos x="385" y="171"/>
                </a:cxn>
                <a:cxn ang="0">
                  <a:pos x="404" y="158"/>
                </a:cxn>
                <a:cxn ang="0">
                  <a:pos x="497" y="213"/>
                </a:cxn>
                <a:cxn ang="0">
                  <a:pos x="482" y="238"/>
                </a:cxn>
                <a:cxn ang="0">
                  <a:pos x="458" y="259"/>
                </a:cxn>
                <a:cxn ang="0">
                  <a:pos x="438" y="282"/>
                </a:cxn>
                <a:cxn ang="0">
                  <a:pos x="434" y="313"/>
                </a:cxn>
                <a:cxn ang="0">
                  <a:pos x="467" y="339"/>
                </a:cxn>
                <a:cxn ang="0">
                  <a:pos x="505" y="362"/>
                </a:cxn>
                <a:cxn ang="0">
                  <a:pos x="329" y="370"/>
                </a:cxn>
                <a:cxn ang="0">
                  <a:pos x="306" y="395"/>
                </a:cxn>
                <a:cxn ang="0">
                  <a:pos x="287" y="423"/>
                </a:cxn>
                <a:cxn ang="0">
                  <a:pos x="267" y="452"/>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13" name="Freeform 10"/>
            <p:cNvSpPr>
              <a:spLocks/>
            </p:cNvSpPr>
            <p:nvPr/>
          </p:nvSpPr>
          <p:spPr bwMode="grayWhite">
            <a:xfrm>
              <a:off x="477" y="2884"/>
              <a:ext cx="447" cy="520"/>
            </a:xfrm>
            <a:custGeom>
              <a:avLst/>
              <a:gdLst/>
              <a:ahLst/>
              <a:cxnLst>
                <a:cxn ang="0">
                  <a:pos x="254" y="495"/>
                </a:cxn>
                <a:cxn ang="0">
                  <a:pos x="245" y="454"/>
                </a:cxn>
                <a:cxn ang="0">
                  <a:pos x="230" y="417"/>
                </a:cxn>
                <a:cxn ang="0">
                  <a:pos x="193" y="402"/>
                </a:cxn>
                <a:cxn ang="0">
                  <a:pos x="150" y="412"/>
                </a:cxn>
                <a:cxn ang="0">
                  <a:pos x="112" y="417"/>
                </a:cxn>
                <a:cxn ang="0">
                  <a:pos x="93" y="399"/>
                </a:cxn>
                <a:cxn ang="0">
                  <a:pos x="81" y="370"/>
                </a:cxn>
                <a:cxn ang="0">
                  <a:pos x="75" y="339"/>
                </a:cxn>
                <a:cxn ang="0">
                  <a:pos x="76" y="309"/>
                </a:cxn>
                <a:cxn ang="0">
                  <a:pos x="106" y="300"/>
                </a:cxn>
                <a:cxn ang="0">
                  <a:pos x="146" y="307"/>
                </a:cxn>
                <a:cxn ang="0">
                  <a:pos x="175" y="294"/>
                </a:cxn>
                <a:cxn ang="0">
                  <a:pos x="186" y="273"/>
                </a:cxn>
                <a:cxn ang="0">
                  <a:pos x="189" y="246"/>
                </a:cxn>
                <a:cxn ang="0">
                  <a:pos x="188" y="219"/>
                </a:cxn>
                <a:cxn ang="0">
                  <a:pos x="178" y="191"/>
                </a:cxn>
                <a:cxn ang="0">
                  <a:pos x="153" y="171"/>
                </a:cxn>
                <a:cxn ang="0">
                  <a:pos x="123" y="172"/>
                </a:cxn>
                <a:cxn ang="0">
                  <a:pos x="93" y="185"/>
                </a:cxn>
                <a:cxn ang="0">
                  <a:pos x="64" y="194"/>
                </a:cxn>
                <a:cxn ang="0">
                  <a:pos x="34" y="185"/>
                </a:cxn>
                <a:cxn ang="0">
                  <a:pos x="19" y="166"/>
                </a:cxn>
                <a:cxn ang="0">
                  <a:pos x="9" y="146"/>
                </a:cxn>
                <a:cxn ang="0">
                  <a:pos x="2" y="122"/>
                </a:cxn>
                <a:cxn ang="0">
                  <a:pos x="0" y="98"/>
                </a:cxn>
                <a:cxn ang="0">
                  <a:pos x="387" y="12"/>
                </a:cxn>
                <a:cxn ang="0">
                  <a:pos x="399" y="41"/>
                </a:cxn>
                <a:cxn ang="0">
                  <a:pos x="406" y="74"/>
                </a:cxn>
                <a:cxn ang="0">
                  <a:pos x="411" y="107"/>
                </a:cxn>
                <a:cxn ang="0">
                  <a:pos x="396" y="141"/>
                </a:cxn>
                <a:cxn ang="0">
                  <a:pos x="375" y="144"/>
                </a:cxn>
                <a:cxn ang="0">
                  <a:pos x="354" y="141"/>
                </a:cxn>
                <a:cxn ang="0">
                  <a:pos x="332" y="137"/>
                </a:cxn>
                <a:cxn ang="0">
                  <a:pos x="307" y="141"/>
                </a:cxn>
                <a:cxn ang="0">
                  <a:pos x="286" y="166"/>
                </a:cxn>
                <a:cxn ang="0">
                  <a:pos x="285" y="199"/>
                </a:cxn>
                <a:cxn ang="0">
                  <a:pos x="289" y="222"/>
                </a:cxn>
                <a:cxn ang="0">
                  <a:pos x="295" y="247"/>
                </a:cxn>
                <a:cxn ang="0">
                  <a:pos x="308" y="268"/>
                </a:cxn>
                <a:cxn ang="0">
                  <a:pos x="332" y="282"/>
                </a:cxn>
                <a:cxn ang="0">
                  <a:pos x="357" y="282"/>
                </a:cxn>
                <a:cxn ang="0">
                  <a:pos x="379" y="272"/>
                </a:cxn>
                <a:cxn ang="0">
                  <a:pos x="402" y="262"/>
                </a:cxn>
                <a:cxn ang="0">
                  <a:pos x="426" y="265"/>
                </a:cxn>
                <a:cxn ang="0">
                  <a:pos x="436" y="287"/>
                </a:cxn>
                <a:cxn ang="0">
                  <a:pos x="442" y="312"/>
                </a:cxn>
                <a:cxn ang="0">
                  <a:pos x="444" y="338"/>
                </a:cxn>
                <a:cxn ang="0">
                  <a:pos x="436" y="358"/>
                </a:cxn>
                <a:cxn ang="0">
                  <a:pos x="397" y="366"/>
                </a:cxn>
                <a:cxn ang="0">
                  <a:pos x="363" y="380"/>
                </a:cxn>
                <a:cxn ang="0">
                  <a:pos x="347" y="406"/>
                </a:cxn>
                <a:cxn ang="0">
                  <a:pos x="353" y="437"/>
                </a:cxn>
                <a:cxn ang="0">
                  <a:pos x="372" y="464"/>
                </a:cxn>
                <a:cxn ang="0">
                  <a:pos x="369" y="492"/>
                </a:cxn>
                <a:cxn ang="0">
                  <a:pos x="347" y="503"/>
                </a:cxn>
                <a:cxn ang="0">
                  <a:pos x="323" y="511"/>
                </a:cxn>
                <a:cxn ang="0">
                  <a:pos x="298" y="516"/>
                </a:cxn>
                <a:cxn ang="0">
                  <a:pos x="272" y="519"/>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14" name="Freeform 11"/>
            <p:cNvSpPr>
              <a:spLocks/>
            </p:cNvSpPr>
            <p:nvPr/>
          </p:nvSpPr>
          <p:spPr bwMode="grayWhite">
            <a:xfrm>
              <a:off x="49" y="2440"/>
              <a:ext cx="409" cy="621"/>
            </a:xfrm>
            <a:custGeom>
              <a:avLst/>
              <a:gdLst/>
              <a:ahLst/>
              <a:cxnLst>
                <a:cxn ang="0">
                  <a:pos x="232" y="620"/>
                </a:cxn>
                <a:cxn ang="0">
                  <a:pos x="189" y="605"/>
                </a:cxn>
                <a:cxn ang="0">
                  <a:pos x="182" y="565"/>
                </a:cxn>
                <a:cxn ang="0">
                  <a:pos x="193" y="519"/>
                </a:cxn>
                <a:cxn ang="0">
                  <a:pos x="165" y="492"/>
                </a:cxn>
                <a:cxn ang="0">
                  <a:pos x="126" y="490"/>
                </a:cxn>
                <a:cxn ang="0">
                  <a:pos x="87" y="497"/>
                </a:cxn>
                <a:cxn ang="0">
                  <a:pos x="44" y="505"/>
                </a:cxn>
                <a:cxn ang="0">
                  <a:pos x="25" y="493"/>
                </a:cxn>
                <a:cxn ang="0">
                  <a:pos x="21" y="472"/>
                </a:cxn>
                <a:cxn ang="0">
                  <a:pos x="19" y="448"/>
                </a:cxn>
                <a:cxn ang="0">
                  <a:pos x="17" y="423"/>
                </a:cxn>
                <a:cxn ang="0">
                  <a:pos x="21" y="396"/>
                </a:cxn>
                <a:cxn ang="0">
                  <a:pos x="52" y="377"/>
                </a:cxn>
                <a:cxn ang="0">
                  <a:pos x="82" y="375"/>
                </a:cxn>
                <a:cxn ang="0">
                  <a:pos x="116" y="373"/>
                </a:cxn>
                <a:cxn ang="0">
                  <a:pos x="137" y="354"/>
                </a:cxn>
                <a:cxn ang="0">
                  <a:pos x="151" y="327"/>
                </a:cxn>
                <a:cxn ang="0">
                  <a:pos x="151" y="294"/>
                </a:cxn>
                <a:cxn ang="0">
                  <a:pos x="137" y="262"/>
                </a:cxn>
                <a:cxn ang="0">
                  <a:pos x="111" y="256"/>
                </a:cxn>
                <a:cxn ang="0">
                  <a:pos x="86" y="264"/>
                </a:cxn>
                <a:cxn ang="0">
                  <a:pos x="60" y="275"/>
                </a:cxn>
                <a:cxn ang="0">
                  <a:pos x="35" y="282"/>
                </a:cxn>
                <a:cxn ang="0">
                  <a:pos x="6" y="268"/>
                </a:cxn>
                <a:cxn ang="0">
                  <a:pos x="1" y="231"/>
                </a:cxn>
                <a:cxn ang="0">
                  <a:pos x="9" y="205"/>
                </a:cxn>
                <a:cxn ang="0">
                  <a:pos x="15" y="175"/>
                </a:cxn>
                <a:cxn ang="0">
                  <a:pos x="44" y="161"/>
                </a:cxn>
                <a:cxn ang="0">
                  <a:pos x="87" y="156"/>
                </a:cxn>
                <a:cxn ang="0">
                  <a:pos x="127" y="145"/>
                </a:cxn>
                <a:cxn ang="0">
                  <a:pos x="154" y="113"/>
                </a:cxn>
                <a:cxn ang="0">
                  <a:pos x="152" y="72"/>
                </a:cxn>
                <a:cxn ang="0">
                  <a:pos x="150" y="29"/>
                </a:cxn>
                <a:cxn ang="0">
                  <a:pos x="186" y="4"/>
                </a:cxn>
                <a:cxn ang="0">
                  <a:pos x="228" y="1"/>
                </a:cxn>
                <a:cxn ang="0">
                  <a:pos x="252" y="22"/>
                </a:cxn>
                <a:cxn ang="0">
                  <a:pos x="248" y="53"/>
                </a:cxn>
                <a:cxn ang="0">
                  <a:pos x="241" y="86"/>
                </a:cxn>
                <a:cxn ang="0">
                  <a:pos x="247" y="116"/>
                </a:cxn>
                <a:cxn ang="0">
                  <a:pos x="371" y="252"/>
                </a:cxn>
                <a:cxn ang="0">
                  <a:pos x="338" y="262"/>
                </a:cxn>
                <a:cxn ang="0">
                  <a:pos x="301" y="257"/>
                </a:cxn>
                <a:cxn ang="0">
                  <a:pos x="264" y="260"/>
                </a:cxn>
                <a:cxn ang="0">
                  <a:pos x="237" y="286"/>
                </a:cxn>
                <a:cxn ang="0">
                  <a:pos x="233" y="316"/>
                </a:cxn>
                <a:cxn ang="0">
                  <a:pos x="234" y="348"/>
                </a:cxn>
                <a:cxn ang="0">
                  <a:pos x="245" y="377"/>
                </a:cxn>
                <a:cxn ang="0">
                  <a:pos x="265" y="400"/>
                </a:cxn>
                <a:cxn ang="0">
                  <a:pos x="284" y="397"/>
                </a:cxn>
                <a:cxn ang="0">
                  <a:pos x="303" y="385"/>
                </a:cxn>
                <a:cxn ang="0">
                  <a:pos x="322" y="370"/>
                </a:cxn>
                <a:cxn ang="0">
                  <a:pos x="345" y="356"/>
                </a:cxn>
                <a:cxn ang="0">
                  <a:pos x="383" y="363"/>
                </a:cxn>
                <a:cxn ang="0">
                  <a:pos x="407" y="390"/>
                </a:cxn>
                <a:cxn ang="0">
                  <a:pos x="407" y="416"/>
                </a:cxn>
                <a:cxn ang="0">
                  <a:pos x="402" y="444"/>
                </a:cxn>
                <a:cxn ang="0">
                  <a:pos x="368" y="456"/>
                </a:cxn>
                <a:cxn ang="0">
                  <a:pos x="327" y="467"/>
                </a:cxn>
                <a:cxn ang="0">
                  <a:pos x="291" y="485"/>
                </a:cxn>
                <a:cxn ang="0">
                  <a:pos x="266" y="61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15" name="Freeform 12"/>
            <p:cNvSpPr>
              <a:spLocks/>
            </p:cNvSpPr>
            <p:nvPr/>
          </p:nvSpPr>
          <p:spPr bwMode="grayWhite">
            <a:xfrm>
              <a:off x="548" y="-13"/>
              <a:ext cx="439" cy="396"/>
            </a:xfrm>
            <a:custGeom>
              <a:avLst/>
              <a:gdLst/>
              <a:ahLst/>
              <a:cxnLst>
                <a:cxn ang="0">
                  <a:pos x="246" y="372"/>
                </a:cxn>
                <a:cxn ang="0">
                  <a:pos x="237" y="330"/>
                </a:cxn>
                <a:cxn ang="0">
                  <a:pos x="222" y="293"/>
                </a:cxn>
                <a:cxn ang="0">
                  <a:pos x="185" y="278"/>
                </a:cxn>
                <a:cxn ang="0">
                  <a:pos x="142" y="289"/>
                </a:cxn>
                <a:cxn ang="0">
                  <a:pos x="104" y="293"/>
                </a:cxn>
                <a:cxn ang="0">
                  <a:pos x="85" y="275"/>
                </a:cxn>
                <a:cxn ang="0">
                  <a:pos x="73" y="247"/>
                </a:cxn>
                <a:cxn ang="0">
                  <a:pos x="67" y="215"/>
                </a:cxn>
                <a:cxn ang="0">
                  <a:pos x="68" y="185"/>
                </a:cxn>
                <a:cxn ang="0">
                  <a:pos x="99" y="176"/>
                </a:cxn>
                <a:cxn ang="0">
                  <a:pos x="139" y="183"/>
                </a:cxn>
                <a:cxn ang="0">
                  <a:pos x="167" y="170"/>
                </a:cxn>
                <a:cxn ang="0">
                  <a:pos x="179" y="149"/>
                </a:cxn>
                <a:cxn ang="0">
                  <a:pos x="181" y="123"/>
                </a:cxn>
                <a:cxn ang="0">
                  <a:pos x="180" y="96"/>
                </a:cxn>
                <a:cxn ang="0">
                  <a:pos x="170" y="68"/>
                </a:cxn>
                <a:cxn ang="0">
                  <a:pos x="146" y="48"/>
                </a:cxn>
                <a:cxn ang="0">
                  <a:pos x="115" y="49"/>
                </a:cxn>
                <a:cxn ang="0">
                  <a:pos x="86" y="62"/>
                </a:cxn>
                <a:cxn ang="0">
                  <a:pos x="56" y="71"/>
                </a:cxn>
                <a:cxn ang="0">
                  <a:pos x="26" y="62"/>
                </a:cxn>
                <a:cxn ang="0">
                  <a:pos x="11" y="43"/>
                </a:cxn>
                <a:cxn ang="0">
                  <a:pos x="1" y="22"/>
                </a:cxn>
                <a:cxn ang="0">
                  <a:pos x="388" y="18"/>
                </a:cxn>
                <a:cxn ang="0">
                  <a:pos x="367" y="21"/>
                </a:cxn>
                <a:cxn ang="0">
                  <a:pos x="346" y="18"/>
                </a:cxn>
                <a:cxn ang="0">
                  <a:pos x="324" y="13"/>
                </a:cxn>
                <a:cxn ang="0">
                  <a:pos x="299" y="18"/>
                </a:cxn>
                <a:cxn ang="0">
                  <a:pos x="278" y="43"/>
                </a:cxn>
                <a:cxn ang="0">
                  <a:pos x="277" y="75"/>
                </a:cxn>
                <a:cxn ang="0">
                  <a:pos x="281" y="99"/>
                </a:cxn>
                <a:cxn ang="0">
                  <a:pos x="287" y="124"/>
                </a:cxn>
                <a:cxn ang="0">
                  <a:pos x="300" y="145"/>
                </a:cxn>
                <a:cxn ang="0">
                  <a:pos x="325" y="159"/>
                </a:cxn>
                <a:cxn ang="0">
                  <a:pos x="349" y="158"/>
                </a:cxn>
                <a:cxn ang="0">
                  <a:pos x="371" y="148"/>
                </a:cxn>
                <a:cxn ang="0">
                  <a:pos x="394" y="138"/>
                </a:cxn>
                <a:cxn ang="0">
                  <a:pos x="418" y="142"/>
                </a:cxn>
                <a:cxn ang="0">
                  <a:pos x="428" y="163"/>
                </a:cxn>
                <a:cxn ang="0">
                  <a:pos x="434" y="188"/>
                </a:cxn>
                <a:cxn ang="0">
                  <a:pos x="436" y="215"/>
                </a:cxn>
                <a:cxn ang="0">
                  <a:pos x="428" y="234"/>
                </a:cxn>
                <a:cxn ang="0">
                  <a:pos x="389" y="242"/>
                </a:cxn>
                <a:cxn ang="0">
                  <a:pos x="355" y="257"/>
                </a:cxn>
                <a:cxn ang="0">
                  <a:pos x="339" y="282"/>
                </a:cxn>
                <a:cxn ang="0">
                  <a:pos x="345" y="313"/>
                </a:cxn>
                <a:cxn ang="0">
                  <a:pos x="364" y="340"/>
                </a:cxn>
                <a:cxn ang="0">
                  <a:pos x="361" y="368"/>
                </a:cxn>
                <a:cxn ang="0">
                  <a:pos x="339" y="379"/>
                </a:cxn>
                <a:cxn ang="0">
                  <a:pos x="315" y="387"/>
                </a:cxn>
                <a:cxn ang="0">
                  <a:pos x="290" y="392"/>
                </a:cxn>
                <a:cxn ang="0">
                  <a:pos x="264" y="39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16" name="Freeform 13"/>
            <p:cNvSpPr>
              <a:spLocks/>
            </p:cNvSpPr>
            <p:nvPr/>
          </p:nvSpPr>
          <p:spPr bwMode="grayWhite">
            <a:xfrm>
              <a:off x="-11" y="3121"/>
              <a:ext cx="513" cy="493"/>
            </a:xfrm>
            <a:custGeom>
              <a:avLst/>
              <a:gdLst/>
              <a:ahLst/>
              <a:cxnLst>
                <a:cxn ang="0">
                  <a:pos x="111" y="481"/>
                </a:cxn>
                <a:cxn ang="0">
                  <a:pos x="85" y="463"/>
                </a:cxn>
                <a:cxn ang="0">
                  <a:pos x="64" y="433"/>
                </a:cxn>
                <a:cxn ang="0">
                  <a:pos x="0" y="275"/>
                </a:cxn>
                <a:cxn ang="0">
                  <a:pos x="3" y="259"/>
                </a:cxn>
                <a:cxn ang="0">
                  <a:pos x="10" y="240"/>
                </a:cxn>
                <a:cxn ang="0">
                  <a:pos x="21" y="222"/>
                </a:cxn>
                <a:cxn ang="0">
                  <a:pos x="35" y="205"/>
                </a:cxn>
                <a:cxn ang="0">
                  <a:pos x="49" y="193"/>
                </a:cxn>
                <a:cxn ang="0">
                  <a:pos x="81" y="193"/>
                </a:cxn>
                <a:cxn ang="0">
                  <a:pos x="112" y="205"/>
                </a:cxn>
                <a:cxn ang="0">
                  <a:pos x="142" y="220"/>
                </a:cxn>
                <a:cxn ang="0">
                  <a:pos x="169" y="226"/>
                </a:cxn>
                <a:cxn ang="0">
                  <a:pos x="194" y="211"/>
                </a:cxn>
                <a:cxn ang="0">
                  <a:pos x="212" y="183"/>
                </a:cxn>
                <a:cxn ang="0">
                  <a:pos x="222" y="156"/>
                </a:cxn>
                <a:cxn ang="0">
                  <a:pos x="213" y="128"/>
                </a:cxn>
                <a:cxn ang="0">
                  <a:pos x="198" y="115"/>
                </a:cxn>
                <a:cxn ang="0">
                  <a:pos x="178" y="105"/>
                </a:cxn>
                <a:cxn ang="0">
                  <a:pos x="158" y="95"/>
                </a:cxn>
                <a:cxn ang="0">
                  <a:pos x="142" y="81"/>
                </a:cxn>
                <a:cxn ang="0">
                  <a:pos x="137" y="60"/>
                </a:cxn>
                <a:cxn ang="0">
                  <a:pos x="146" y="38"/>
                </a:cxn>
                <a:cxn ang="0">
                  <a:pos x="160" y="20"/>
                </a:cxn>
                <a:cxn ang="0">
                  <a:pos x="176" y="0"/>
                </a:cxn>
                <a:cxn ang="0">
                  <a:pos x="198" y="15"/>
                </a:cxn>
                <a:cxn ang="0">
                  <a:pos x="224" y="26"/>
                </a:cxn>
                <a:cxn ang="0">
                  <a:pos x="251" y="34"/>
                </a:cxn>
                <a:cxn ang="0">
                  <a:pos x="279" y="38"/>
                </a:cxn>
                <a:cxn ang="0">
                  <a:pos x="307" y="37"/>
                </a:cxn>
                <a:cxn ang="0">
                  <a:pos x="285" y="123"/>
                </a:cxn>
                <a:cxn ang="0">
                  <a:pos x="295" y="131"/>
                </a:cxn>
                <a:cxn ang="0">
                  <a:pos x="308" y="140"/>
                </a:cxn>
                <a:cxn ang="0">
                  <a:pos x="337" y="134"/>
                </a:cxn>
                <a:cxn ang="0">
                  <a:pos x="357" y="101"/>
                </a:cxn>
                <a:cxn ang="0">
                  <a:pos x="382" y="69"/>
                </a:cxn>
                <a:cxn ang="0">
                  <a:pos x="395" y="94"/>
                </a:cxn>
                <a:cxn ang="0">
                  <a:pos x="416" y="117"/>
                </a:cxn>
                <a:cxn ang="0">
                  <a:pos x="441" y="137"/>
                </a:cxn>
                <a:cxn ang="0">
                  <a:pos x="469" y="154"/>
                </a:cxn>
                <a:cxn ang="0">
                  <a:pos x="501" y="170"/>
                </a:cxn>
                <a:cxn ang="0">
                  <a:pos x="431" y="287"/>
                </a:cxn>
                <a:cxn ang="0">
                  <a:pos x="316" y="222"/>
                </a:cxn>
                <a:cxn ang="0">
                  <a:pos x="299" y="240"/>
                </a:cxn>
                <a:cxn ang="0">
                  <a:pos x="283" y="261"/>
                </a:cxn>
                <a:cxn ang="0">
                  <a:pos x="271" y="284"/>
                </a:cxn>
                <a:cxn ang="0">
                  <a:pos x="262" y="308"/>
                </a:cxn>
                <a:cxn ang="0">
                  <a:pos x="265" y="334"/>
                </a:cxn>
                <a:cxn ang="0">
                  <a:pos x="290" y="351"/>
                </a:cxn>
                <a:cxn ang="0">
                  <a:pos x="325" y="356"/>
                </a:cxn>
                <a:cxn ang="0">
                  <a:pos x="360" y="359"/>
                </a:cxn>
                <a:cxn ang="0">
                  <a:pos x="388" y="370"/>
                </a:cxn>
                <a:cxn ang="0">
                  <a:pos x="400" y="401"/>
                </a:cxn>
                <a:cxn ang="0">
                  <a:pos x="202" y="404"/>
                </a:cxn>
                <a:cxn ang="0">
                  <a:pos x="162" y="479"/>
                </a:cxn>
                <a:cxn ang="0">
                  <a:pos x="150" y="484"/>
                </a:cxn>
                <a:cxn ang="0">
                  <a:pos x="138" y="492"/>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17" name="Freeform 14"/>
            <p:cNvSpPr>
              <a:spLocks/>
            </p:cNvSpPr>
            <p:nvPr/>
          </p:nvSpPr>
          <p:spPr bwMode="grayWhite">
            <a:xfrm>
              <a:off x="380" y="3463"/>
              <a:ext cx="512" cy="509"/>
            </a:xfrm>
            <a:custGeom>
              <a:avLst/>
              <a:gdLst/>
              <a:ahLst/>
              <a:cxnLst>
                <a:cxn ang="0">
                  <a:pos x="67" y="492"/>
                </a:cxn>
                <a:cxn ang="0">
                  <a:pos x="45" y="451"/>
                </a:cxn>
                <a:cxn ang="0">
                  <a:pos x="68" y="418"/>
                </a:cxn>
                <a:cxn ang="0">
                  <a:pos x="106" y="391"/>
                </a:cxn>
                <a:cxn ang="0">
                  <a:pos x="105" y="352"/>
                </a:cxn>
                <a:cxn ang="0">
                  <a:pos x="79" y="324"/>
                </a:cxn>
                <a:cxn ang="0">
                  <a:pos x="44" y="302"/>
                </a:cxn>
                <a:cxn ang="0">
                  <a:pos x="7" y="280"/>
                </a:cxn>
                <a:cxn ang="0">
                  <a:pos x="2" y="258"/>
                </a:cxn>
                <a:cxn ang="0">
                  <a:pos x="13" y="239"/>
                </a:cxn>
                <a:cxn ang="0">
                  <a:pos x="29" y="220"/>
                </a:cxn>
                <a:cxn ang="0">
                  <a:pos x="43" y="201"/>
                </a:cxn>
                <a:cxn ang="0">
                  <a:pos x="65" y="184"/>
                </a:cxn>
                <a:cxn ang="0">
                  <a:pos x="100" y="191"/>
                </a:cxn>
                <a:cxn ang="0">
                  <a:pos x="124" y="210"/>
                </a:cxn>
                <a:cxn ang="0">
                  <a:pos x="150" y="233"/>
                </a:cxn>
                <a:cxn ang="0">
                  <a:pos x="179" y="232"/>
                </a:cxn>
                <a:cxn ang="0">
                  <a:pos x="207" y="223"/>
                </a:cxn>
                <a:cxn ang="0">
                  <a:pos x="230" y="198"/>
                </a:cxn>
                <a:cxn ang="0">
                  <a:pos x="242" y="165"/>
                </a:cxn>
                <a:cxn ang="0">
                  <a:pos x="226" y="143"/>
                </a:cxn>
                <a:cxn ang="0">
                  <a:pos x="203" y="132"/>
                </a:cxn>
                <a:cxn ang="0">
                  <a:pos x="176" y="122"/>
                </a:cxn>
                <a:cxn ang="0">
                  <a:pos x="153" y="111"/>
                </a:cxn>
                <a:cxn ang="0">
                  <a:pos x="142" y="80"/>
                </a:cxn>
                <a:cxn ang="0">
                  <a:pos x="163" y="50"/>
                </a:cxn>
                <a:cxn ang="0">
                  <a:pos x="187" y="36"/>
                </a:cxn>
                <a:cxn ang="0">
                  <a:pos x="211" y="18"/>
                </a:cxn>
                <a:cxn ang="0">
                  <a:pos x="243" y="28"/>
                </a:cxn>
                <a:cxn ang="0">
                  <a:pos x="277" y="54"/>
                </a:cxn>
                <a:cxn ang="0">
                  <a:pos x="314" y="72"/>
                </a:cxn>
                <a:cxn ang="0">
                  <a:pos x="355" y="68"/>
                </a:cxn>
                <a:cxn ang="0">
                  <a:pos x="382" y="36"/>
                </a:cxn>
                <a:cxn ang="0">
                  <a:pos x="411" y="3"/>
                </a:cxn>
                <a:cxn ang="0">
                  <a:pos x="453" y="10"/>
                </a:cxn>
                <a:cxn ang="0">
                  <a:pos x="486" y="36"/>
                </a:cxn>
                <a:cxn ang="0">
                  <a:pos x="489" y="68"/>
                </a:cxn>
                <a:cxn ang="0">
                  <a:pos x="466" y="88"/>
                </a:cxn>
                <a:cxn ang="0">
                  <a:pos x="437" y="107"/>
                </a:cxn>
                <a:cxn ang="0">
                  <a:pos x="422" y="133"/>
                </a:cxn>
                <a:cxn ang="0">
                  <a:pos x="419" y="317"/>
                </a:cxn>
                <a:cxn ang="0">
                  <a:pos x="388" y="302"/>
                </a:cxn>
                <a:cxn ang="0">
                  <a:pos x="364" y="273"/>
                </a:cxn>
                <a:cxn ang="0">
                  <a:pos x="336" y="250"/>
                </a:cxn>
                <a:cxn ang="0">
                  <a:pos x="299" y="252"/>
                </a:cxn>
                <a:cxn ang="0">
                  <a:pos x="275" y="270"/>
                </a:cxn>
                <a:cxn ang="0">
                  <a:pos x="255" y="294"/>
                </a:cxn>
                <a:cxn ang="0">
                  <a:pos x="242" y="323"/>
                </a:cxn>
                <a:cxn ang="0">
                  <a:pos x="241" y="353"/>
                </a:cxn>
                <a:cxn ang="0">
                  <a:pos x="257" y="364"/>
                </a:cxn>
                <a:cxn ang="0">
                  <a:pos x="279" y="368"/>
                </a:cxn>
                <a:cxn ang="0">
                  <a:pos x="304" y="370"/>
                </a:cxn>
                <a:cxn ang="0">
                  <a:pos x="330" y="376"/>
                </a:cxn>
                <a:cxn ang="0">
                  <a:pos x="353" y="407"/>
                </a:cxn>
                <a:cxn ang="0">
                  <a:pos x="352" y="443"/>
                </a:cxn>
                <a:cxn ang="0">
                  <a:pos x="334" y="462"/>
                </a:cxn>
                <a:cxn ang="0">
                  <a:pos x="311" y="479"/>
                </a:cxn>
                <a:cxn ang="0">
                  <a:pos x="278" y="465"/>
                </a:cxn>
                <a:cxn ang="0">
                  <a:pos x="241" y="445"/>
                </a:cxn>
                <a:cxn ang="0">
                  <a:pos x="202" y="432"/>
                </a:cxn>
                <a:cxn ang="0">
                  <a:pos x="98" y="508"/>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18" name="Freeform 15"/>
            <p:cNvSpPr>
              <a:spLocks/>
            </p:cNvSpPr>
            <p:nvPr/>
          </p:nvSpPr>
          <p:spPr bwMode="grayWhite">
            <a:xfrm>
              <a:off x="705" y="3827"/>
              <a:ext cx="513" cy="493"/>
            </a:xfrm>
            <a:custGeom>
              <a:avLst/>
              <a:gdLst/>
              <a:ahLst/>
              <a:cxnLst>
                <a:cxn ang="0">
                  <a:pos x="111" y="481"/>
                </a:cxn>
                <a:cxn ang="0">
                  <a:pos x="85" y="463"/>
                </a:cxn>
                <a:cxn ang="0">
                  <a:pos x="64" y="433"/>
                </a:cxn>
                <a:cxn ang="0">
                  <a:pos x="0" y="275"/>
                </a:cxn>
                <a:cxn ang="0">
                  <a:pos x="3" y="259"/>
                </a:cxn>
                <a:cxn ang="0">
                  <a:pos x="10" y="240"/>
                </a:cxn>
                <a:cxn ang="0">
                  <a:pos x="21" y="222"/>
                </a:cxn>
                <a:cxn ang="0">
                  <a:pos x="35" y="205"/>
                </a:cxn>
                <a:cxn ang="0">
                  <a:pos x="49" y="193"/>
                </a:cxn>
                <a:cxn ang="0">
                  <a:pos x="81" y="193"/>
                </a:cxn>
                <a:cxn ang="0">
                  <a:pos x="112" y="205"/>
                </a:cxn>
                <a:cxn ang="0">
                  <a:pos x="142" y="220"/>
                </a:cxn>
                <a:cxn ang="0">
                  <a:pos x="169" y="226"/>
                </a:cxn>
                <a:cxn ang="0">
                  <a:pos x="194" y="211"/>
                </a:cxn>
                <a:cxn ang="0">
                  <a:pos x="212" y="183"/>
                </a:cxn>
                <a:cxn ang="0">
                  <a:pos x="222" y="156"/>
                </a:cxn>
                <a:cxn ang="0">
                  <a:pos x="213" y="128"/>
                </a:cxn>
                <a:cxn ang="0">
                  <a:pos x="198" y="115"/>
                </a:cxn>
                <a:cxn ang="0">
                  <a:pos x="178" y="105"/>
                </a:cxn>
                <a:cxn ang="0">
                  <a:pos x="158" y="95"/>
                </a:cxn>
                <a:cxn ang="0">
                  <a:pos x="142" y="81"/>
                </a:cxn>
                <a:cxn ang="0">
                  <a:pos x="137" y="60"/>
                </a:cxn>
                <a:cxn ang="0">
                  <a:pos x="146" y="38"/>
                </a:cxn>
                <a:cxn ang="0">
                  <a:pos x="160" y="20"/>
                </a:cxn>
                <a:cxn ang="0">
                  <a:pos x="176" y="0"/>
                </a:cxn>
                <a:cxn ang="0">
                  <a:pos x="198" y="15"/>
                </a:cxn>
                <a:cxn ang="0">
                  <a:pos x="224" y="26"/>
                </a:cxn>
                <a:cxn ang="0">
                  <a:pos x="251" y="34"/>
                </a:cxn>
                <a:cxn ang="0">
                  <a:pos x="279" y="38"/>
                </a:cxn>
                <a:cxn ang="0">
                  <a:pos x="307" y="37"/>
                </a:cxn>
                <a:cxn ang="0">
                  <a:pos x="285" y="123"/>
                </a:cxn>
                <a:cxn ang="0">
                  <a:pos x="295" y="131"/>
                </a:cxn>
                <a:cxn ang="0">
                  <a:pos x="308" y="140"/>
                </a:cxn>
                <a:cxn ang="0">
                  <a:pos x="337" y="134"/>
                </a:cxn>
                <a:cxn ang="0">
                  <a:pos x="357" y="101"/>
                </a:cxn>
                <a:cxn ang="0">
                  <a:pos x="382" y="69"/>
                </a:cxn>
                <a:cxn ang="0">
                  <a:pos x="395" y="94"/>
                </a:cxn>
                <a:cxn ang="0">
                  <a:pos x="416" y="117"/>
                </a:cxn>
                <a:cxn ang="0">
                  <a:pos x="441" y="137"/>
                </a:cxn>
                <a:cxn ang="0">
                  <a:pos x="469" y="154"/>
                </a:cxn>
                <a:cxn ang="0">
                  <a:pos x="501" y="170"/>
                </a:cxn>
                <a:cxn ang="0">
                  <a:pos x="431" y="287"/>
                </a:cxn>
                <a:cxn ang="0">
                  <a:pos x="316" y="222"/>
                </a:cxn>
                <a:cxn ang="0">
                  <a:pos x="299" y="240"/>
                </a:cxn>
                <a:cxn ang="0">
                  <a:pos x="283" y="261"/>
                </a:cxn>
                <a:cxn ang="0">
                  <a:pos x="271" y="284"/>
                </a:cxn>
                <a:cxn ang="0">
                  <a:pos x="262" y="308"/>
                </a:cxn>
                <a:cxn ang="0">
                  <a:pos x="265" y="334"/>
                </a:cxn>
                <a:cxn ang="0">
                  <a:pos x="290" y="351"/>
                </a:cxn>
                <a:cxn ang="0">
                  <a:pos x="325" y="356"/>
                </a:cxn>
                <a:cxn ang="0">
                  <a:pos x="360" y="359"/>
                </a:cxn>
                <a:cxn ang="0">
                  <a:pos x="388" y="370"/>
                </a:cxn>
                <a:cxn ang="0">
                  <a:pos x="400" y="401"/>
                </a:cxn>
                <a:cxn ang="0">
                  <a:pos x="202" y="404"/>
                </a:cxn>
                <a:cxn ang="0">
                  <a:pos x="162" y="479"/>
                </a:cxn>
                <a:cxn ang="0">
                  <a:pos x="150" y="484"/>
                </a:cxn>
                <a:cxn ang="0">
                  <a:pos x="138" y="492"/>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19" name="Freeform 16"/>
            <p:cNvSpPr>
              <a:spLocks/>
            </p:cNvSpPr>
            <p:nvPr/>
          </p:nvSpPr>
          <p:spPr bwMode="grayWhite">
            <a:xfrm>
              <a:off x="-3" y="3739"/>
              <a:ext cx="337" cy="355"/>
            </a:xfrm>
            <a:custGeom>
              <a:avLst/>
              <a:gdLst/>
              <a:ahLst/>
              <a:cxnLst>
                <a:cxn ang="0">
                  <a:pos x="315" y="160"/>
                </a:cxn>
                <a:cxn ang="0">
                  <a:pos x="280" y="168"/>
                </a:cxn>
                <a:cxn ang="0">
                  <a:pos x="247" y="179"/>
                </a:cxn>
                <a:cxn ang="0">
                  <a:pos x="232" y="209"/>
                </a:cxn>
                <a:cxn ang="0">
                  <a:pos x="240" y="243"/>
                </a:cxn>
                <a:cxn ang="0">
                  <a:pos x="243" y="275"/>
                </a:cxn>
                <a:cxn ang="0">
                  <a:pos x="227" y="291"/>
                </a:cxn>
                <a:cxn ang="0">
                  <a:pos x="202" y="300"/>
                </a:cxn>
                <a:cxn ang="0">
                  <a:pos x="175" y="303"/>
                </a:cxn>
                <a:cxn ang="0">
                  <a:pos x="149" y="303"/>
                </a:cxn>
                <a:cxn ang="0">
                  <a:pos x="142" y="276"/>
                </a:cxn>
                <a:cxn ang="0">
                  <a:pos x="149" y="243"/>
                </a:cxn>
                <a:cxn ang="0">
                  <a:pos x="139" y="220"/>
                </a:cxn>
                <a:cxn ang="0">
                  <a:pos x="121" y="210"/>
                </a:cxn>
                <a:cxn ang="0">
                  <a:pos x="99" y="206"/>
                </a:cxn>
                <a:cxn ang="0">
                  <a:pos x="75" y="207"/>
                </a:cxn>
                <a:cxn ang="0">
                  <a:pos x="51" y="216"/>
                </a:cxn>
                <a:cxn ang="0">
                  <a:pos x="34" y="234"/>
                </a:cxn>
                <a:cxn ang="0">
                  <a:pos x="32" y="260"/>
                </a:cxn>
                <a:cxn ang="0">
                  <a:pos x="43" y="284"/>
                </a:cxn>
                <a:cxn ang="0">
                  <a:pos x="50" y="309"/>
                </a:cxn>
                <a:cxn ang="0">
                  <a:pos x="41" y="333"/>
                </a:cxn>
                <a:cxn ang="0">
                  <a:pos x="25" y="345"/>
                </a:cxn>
                <a:cxn ang="0">
                  <a:pos x="7" y="353"/>
                </a:cxn>
                <a:cxn ang="0">
                  <a:pos x="14" y="34"/>
                </a:cxn>
                <a:cxn ang="0">
                  <a:pos x="16" y="51"/>
                </a:cxn>
                <a:cxn ang="0">
                  <a:pos x="13" y="68"/>
                </a:cxn>
                <a:cxn ang="0">
                  <a:pos x="9" y="87"/>
                </a:cxn>
                <a:cxn ang="0">
                  <a:pos x="12" y="107"/>
                </a:cxn>
                <a:cxn ang="0">
                  <a:pos x="33" y="126"/>
                </a:cxn>
                <a:cxn ang="0">
                  <a:pos x="61" y="127"/>
                </a:cxn>
                <a:cxn ang="0">
                  <a:pos x="81" y="124"/>
                </a:cxn>
                <a:cxn ang="0">
                  <a:pos x="103" y="121"/>
                </a:cxn>
                <a:cxn ang="0">
                  <a:pos x="122" y="110"/>
                </a:cxn>
                <a:cxn ang="0">
                  <a:pos x="135" y="91"/>
                </a:cxn>
                <a:cxn ang="0">
                  <a:pos x="134" y="71"/>
                </a:cxn>
                <a:cxn ang="0">
                  <a:pos x="126" y="52"/>
                </a:cxn>
                <a:cxn ang="0">
                  <a:pos x="118" y="33"/>
                </a:cxn>
                <a:cxn ang="0">
                  <a:pos x="122" y="13"/>
                </a:cxn>
                <a:cxn ang="0">
                  <a:pos x="140" y="6"/>
                </a:cxn>
                <a:cxn ang="0">
                  <a:pos x="163" y="1"/>
                </a:cxn>
                <a:cxn ang="0">
                  <a:pos x="186" y="1"/>
                </a:cxn>
                <a:cxn ang="0">
                  <a:pos x="202" y="8"/>
                </a:cxn>
                <a:cxn ang="0">
                  <a:pos x="207" y="41"/>
                </a:cxn>
                <a:cxn ang="0">
                  <a:pos x="219" y="68"/>
                </a:cxn>
                <a:cxn ang="0">
                  <a:pos x="241" y="82"/>
                </a:cxn>
                <a:cxn ang="0">
                  <a:pos x="267" y="78"/>
                </a:cxn>
                <a:cxn ang="0">
                  <a:pos x="292" y="64"/>
                </a:cxn>
                <a:cxn ang="0">
                  <a:pos x="316" y="67"/>
                </a:cxn>
                <a:cxn ang="0">
                  <a:pos x="323" y="85"/>
                </a:cxn>
                <a:cxn ang="0">
                  <a:pos x="329" y="105"/>
                </a:cxn>
                <a:cxn ang="0">
                  <a:pos x="334" y="126"/>
                </a:cxn>
                <a:cxn ang="0">
                  <a:pos x="335" y="147"/>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20" name="Freeform 17"/>
            <p:cNvSpPr>
              <a:spLocks/>
            </p:cNvSpPr>
            <p:nvPr/>
          </p:nvSpPr>
          <p:spPr bwMode="grayWhite">
            <a:xfrm>
              <a:off x="165" y="3976"/>
              <a:ext cx="426" cy="341"/>
            </a:xfrm>
            <a:custGeom>
              <a:avLst/>
              <a:gdLst/>
              <a:ahLst/>
              <a:cxnLst>
                <a:cxn ang="0">
                  <a:pos x="131" y="340"/>
                </a:cxn>
                <a:cxn ang="0">
                  <a:pos x="132" y="311"/>
                </a:cxn>
                <a:cxn ang="0">
                  <a:pos x="128" y="290"/>
                </a:cxn>
                <a:cxn ang="0">
                  <a:pos x="100" y="265"/>
                </a:cxn>
                <a:cxn ang="0">
                  <a:pos x="37" y="249"/>
                </a:cxn>
                <a:cxn ang="0">
                  <a:pos x="2" y="210"/>
                </a:cxn>
                <a:cxn ang="0">
                  <a:pos x="0" y="174"/>
                </a:cxn>
                <a:cxn ang="0">
                  <a:pos x="10" y="150"/>
                </a:cxn>
                <a:cxn ang="0">
                  <a:pos x="32" y="135"/>
                </a:cxn>
                <a:cxn ang="0">
                  <a:pos x="48" y="136"/>
                </a:cxn>
                <a:cxn ang="0">
                  <a:pos x="82" y="142"/>
                </a:cxn>
                <a:cxn ang="0">
                  <a:pos x="98" y="145"/>
                </a:cxn>
                <a:cxn ang="0">
                  <a:pos x="123" y="146"/>
                </a:cxn>
                <a:cxn ang="0">
                  <a:pos x="154" y="136"/>
                </a:cxn>
                <a:cxn ang="0">
                  <a:pos x="172" y="117"/>
                </a:cxn>
                <a:cxn ang="0">
                  <a:pos x="181" y="103"/>
                </a:cxn>
                <a:cxn ang="0">
                  <a:pos x="185" y="91"/>
                </a:cxn>
                <a:cxn ang="0">
                  <a:pos x="181" y="75"/>
                </a:cxn>
                <a:cxn ang="0">
                  <a:pos x="178" y="57"/>
                </a:cxn>
                <a:cxn ang="0">
                  <a:pos x="175" y="41"/>
                </a:cxn>
                <a:cxn ang="0">
                  <a:pos x="177" y="23"/>
                </a:cxn>
                <a:cxn ang="0">
                  <a:pos x="185" y="4"/>
                </a:cxn>
                <a:cxn ang="0">
                  <a:pos x="201" y="0"/>
                </a:cxn>
                <a:cxn ang="0">
                  <a:pos x="220" y="0"/>
                </a:cxn>
                <a:cxn ang="0">
                  <a:pos x="240" y="4"/>
                </a:cxn>
                <a:cxn ang="0">
                  <a:pos x="246" y="7"/>
                </a:cxn>
                <a:cxn ang="0">
                  <a:pos x="265" y="16"/>
                </a:cxn>
                <a:cxn ang="0">
                  <a:pos x="275" y="25"/>
                </a:cxn>
                <a:cxn ang="0">
                  <a:pos x="284" y="37"/>
                </a:cxn>
                <a:cxn ang="0">
                  <a:pos x="287" y="58"/>
                </a:cxn>
                <a:cxn ang="0">
                  <a:pos x="280" y="80"/>
                </a:cxn>
                <a:cxn ang="0">
                  <a:pos x="269" y="101"/>
                </a:cxn>
                <a:cxn ang="0">
                  <a:pos x="261" y="132"/>
                </a:cxn>
                <a:cxn ang="0">
                  <a:pos x="271" y="157"/>
                </a:cxn>
                <a:cxn ang="0">
                  <a:pos x="286" y="171"/>
                </a:cxn>
                <a:cxn ang="0">
                  <a:pos x="305" y="181"/>
                </a:cxn>
                <a:cxn ang="0">
                  <a:pos x="326" y="185"/>
                </a:cxn>
                <a:cxn ang="0">
                  <a:pos x="337" y="186"/>
                </a:cxn>
                <a:cxn ang="0">
                  <a:pos x="360" y="188"/>
                </a:cxn>
                <a:cxn ang="0">
                  <a:pos x="395" y="190"/>
                </a:cxn>
                <a:cxn ang="0">
                  <a:pos x="417" y="208"/>
                </a:cxn>
                <a:cxn ang="0">
                  <a:pos x="425" y="246"/>
                </a:cxn>
                <a:cxn ang="0">
                  <a:pos x="412" y="300"/>
                </a:cxn>
                <a:cxn ang="0">
                  <a:pos x="400" y="329"/>
                </a:cxn>
                <a:cxn ang="0">
                  <a:pos x="393" y="334"/>
                </a:cxn>
                <a:cxn ang="0">
                  <a:pos x="377" y="339"/>
                </a:cxn>
                <a:cxn ang="0">
                  <a:pos x="362" y="338"/>
                </a:cxn>
                <a:cxn ang="0">
                  <a:pos x="338" y="331"/>
                </a:cxn>
                <a:cxn ang="0">
                  <a:pos x="329" y="327"/>
                </a:cxn>
                <a:cxn ang="0">
                  <a:pos x="313" y="322"/>
                </a:cxn>
                <a:cxn ang="0">
                  <a:pos x="297" y="317"/>
                </a:cxn>
                <a:cxn ang="0">
                  <a:pos x="280" y="315"/>
                </a:cxn>
                <a:cxn ang="0">
                  <a:pos x="260" y="324"/>
                </a:cxn>
                <a:cxn ang="0">
                  <a:pos x="246" y="340"/>
                </a:cxn>
                <a:cxn ang="0">
                  <a:pos x="131" y="340"/>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grpSp>
      <p:sp>
        <p:nvSpPr>
          <p:cNvPr id="2067" name="Rectangle 19"/>
          <p:cNvSpPr>
            <a:spLocks noGrp="1" noChangeArrowheads="1"/>
          </p:cNvSpPr>
          <p:nvPr>
            <p:ph type="ctrTitle" sz="quarter"/>
          </p:nvPr>
        </p:nvSpPr>
        <p:spPr>
          <a:xfrm>
            <a:off x="1295400" y="2286000"/>
            <a:ext cx="7772400" cy="1143000"/>
          </a:xfrm>
        </p:spPr>
        <p:txBody>
          <a:bodyPr/>
          <a:lstStyle>
            <a:lvl1pPr>
              <a:defRPr/>
            </a:lvl1pPr>
          </a:lstStyle>
          <a:p>
            <a:r>
              <a:rPr lang="en-US" smtClean="0"/>
              <a:t>Click to edit Master title style</a:t>
            </a:r>
            <a:endParaRPr lang="en-US"/>
          </a:p>
        </p:txBody>
      </p:sp>
      <p:sp>
        <p:nvSpPr>
          <p:cNvPr id="2068" name="Rectangle 20"/>
          <p:cNvSpPr>
            <a:spLocks noGrp="1" noChangeArrowheads="1"/>
          </p:cNvSpPr>
          <p:nvPr>
            <p:ph type="subTitle" sz="quarter" idx="1"/>
          </p:nvPr>
        </p:nvSpPr>
        <p:spPr>
          <a:xfrm>
            <a:off x="2057400" y="3810000"/>
            <a:ext cx="6400800" cy="1752600"/>
          </a:xfrm>
        </p:spPr>
        <p:txBody>
          <a:bodyPr/>
          <a:lstStyle>
            <a:lvl1pPr marL="0" indent="0" algn="ctr">
              <a:buFontTx/>
              <a:buNone/>
              <a:defRPr/>
            </a:lvl1pPr>
          </a:lstStyle>
          <a:p>
            <a:r>
              <a:rPr lang="en-US" smtClean="0"/>
              <a:t>Click to edit Master subtitle style</a:t>
            </a:r>
            <a:endParaRPr lang="en-US"/>
          </a:p>
        </p:txBody>
      </p:sp>
      <p:sp>
        <p:nvSpPr>
          <p:cNvPr id="21" name="Rectangle 21"/>
          <p:cNvSpPr>
            <a:spLocks noGrp="1" noChangeArrowheads="1"/>
          </p:cNvSpPr>
          <p:nvPr>
            <p:ph type="dt" sz="quarter" idx="10"/>
          </p:nvPr>
        </p:nvSpPr>
        <p:spPr/>
        <p:txBody>
          <a:bodyPr/>
          <a:lstStyle>
            <a:lvl1pPr>
              <a:defRPr smtClean="0"/>
            </a:lvl1pPr>
          </a:lstStyle>
          <a:p>
            <a:fld id="{5E6CC0DD-C1F5-4865-85DC-BE7B4535DA96}" type="datetimeFigureOut">
              <a:rPr lang="en-US" smtClean="0"/>
              <a:t>4/15/2014</a:t>
            </a:fld>
            <a:endParaRPr lang="en-US"/>
          </a:p>
        </p:txBody>
      </p:sp>
      <p:sp>
        <p:nvSpPr>
          <p:cNvPr id="22" name="Rectangle 22"/>
          <p:cNvSpPr>
            <a:spLocks noGrp="1" noChangeArrowheads="1"/>
          </p:cNvSpPr>
          <p:nvPr>
            <p:ph type="ftr" sz="quarter" idx="11"/>
          </p:nvPr>
        </p:nvSpPr>
        <p:spPr/>
        <p:txBody>
          <a:bodyPr/>
          <a:lstStyle>
            <a:lvl1pPr>
              <a:defRPr smtClean="0"/>
            </a:lvl1pPr>
          </a:lstStyle>
          <a:p>
            <a:endParaRPr lang="en-US"/>
          </a:p>
        </p:txBody>
      </p:sp>
      <p:sp>
        <p:nvSpPr>
          <p:cNvPr id="23" name="Rectangle 23"/>
          <p:cNvSpPr>
            <a:spLocks noGrp="1" noChangeArrowheads="1"/>
          </p:cNvSpPr>
          <p:nvPr>
            <p:ph type="sldNum" sz="quarter" idx="12"/>
          </p:nvPr>
        </p:nvSpPr>
        <p:spPr/>
        <p:txBody>
          <a:bodyPr/>
          <a:lstStyle>
            <a:lvl1pPr>
              <a:defRPr smtClean="0"/>
            </a:lvl1pPr>
          </a:lstStyle>
          <a:p>
            <a:fld id="{2A9F4FFF-0BBD-4128-B55C-A273E548E44B}" type="slidenum">
              <a:rPr lang="en-US" smtClean="0"/>
              <a:t>‹#›</a:t>
            </a:fld>
            <a:endParaRPr lang="en-US"/>
          </a:p>
        </p:txBody>
      </p:sp>
    </p:spTree>
    <p:extLst>
      <p:ext uri="{BB962C8B-B14F-4D97-AF65-F5344CB8AC3E}">
        <p14:creationId xmlns:p14="http://schemas.microsoft.com/office/powerpoint/2010/main" val="700671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
          <p:cNvSpPr>
            <a:spLocks noGrp="1" noChangeArrowheads="1"/>
          </p:cNvSpPr>
          <p:nvPr>
            <p:ph type="dt" sz="half" idx="10"/>
          </p:nvPr>
        </p:nvSpPr>
        <p:spPr>
          <a:ln/>
        </p:spPr>
        <p:txBody>
          <a:bodyPr/>
          <a:lstStyle>
            <a:lvl1pPr>
              <a:defRPr/>
            </a:lvl1pPr>
          </a:lstStyle>
          <a:p>
            <a:fld id="{5E6CC0DD-C1F5-4865-85DC-BE7B4535DA96}" type="datetimeFigureOut">
              <a:rPr lang="en-US" smtClean="0"/>
              <a:t>4/15/2014</a:t>
            </a:fld>
            <a:endParaRPr lang="en-US"/>
          </a:p>
        </p:txBody>
      </p:sp>
      <p:sp>
        <p:nvSpPr>
          <p:cNvPr id="5" name="Rectangle 22"/>
          <p:cNvSpPr>
            <a:spLocks noGrp="1" noChangeArrowheads="1"/>
          </p:cNvSpPr>
          <p:nvPr>
            <p:ph type="ftr" sz="quarter" idx="11"/>
          </p:nvPr>
        </p:nvSpPr>
        <p:spPr>
          <a:ln/>
        </p:spPr>
        <p:txBody>
          <a:bodyPr/>
          <a:lstStyle>
            <a:lvl1pPr>
              <a:defRPr/>
            </a:lvl1pPr>
          </a:lstStyle>
          <a:p>
            <a:endParaRPr lang="en-US"/>
          </a:p>
        </p:txBody>
      </p:sp>
      <p:sp>
        <p:nvSpPr>
          <p:cNvPr id="6" name="Rectangle 23"/>
          <p:cNvSpPr>
            <a:spLocks noGrp="1" noChangeArrowheads="1"/>
          </p:cNvSpPr>
          <p:nvPr>
            <p:ph type="sldNum" sz="quarter" idx="12"/>
          </p:nvPr>
        </p:nvSpPr>
        <p:spPr>
          <a:ln/>
        </p:spPr>
        <p:txBody>
          <a:bodyPr/>
          <a:lstStyle>
            <a:lvl1pPr>
              <a:defRPr/>
            </a:lvl1pPr>
          </a:lstStyle>
          <a:p>
            <a:fld id="{2A9F4FFF-0BBD-4128-B55C-A273E548E44B}" type="slidenum">
              <a:rPr lang="en-US" smtClean="0"/>
              <a:t>‹#›</a:t>
            </a:fld>
            <a:endParaRPr lang="en-US"/>
          </a:p>
        </p:txBody>
      </p:sp>
    </p:spTree>
    <p:extLst>
      <p:ext uri="{BB962C8B-B14F-4D97-AF65-F5344CB8AC3E}">
        <p14:creationId xmlns:p14="http://schemas.microsoft.com/office/powerpoint/2010/main" val="4262601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96125" y="609600"/>
            <a:ext cx="1946275"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54125" y="609600"/>
            <a:ext cx="5689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
          <p:cNvSpPr>
            <a:spLocks noGrp="1" noChangeArrowheads="1"/>
          </p:cNvSpPr>
          <p:nvPr>
            <p:ph type="dt" sz="half" idx="10"/>
          </p:nvPr>
        </p:nvSpPr>
        <p:spPr>
          <a:ln/>
        </p:spPr>
        <p:txBody>
          <a:bodyPr/>
          <a:lstStyle>
            <a:lvl1pPr>
              <a:defRPr/>
            </a:lvl1pPr>
          </a:lstStyle>
          <a:p>
            <a:fld id="{5E6CC0DD-C1F5-4865-85DC-BE7B4535DA96}" type="datetimeFigureOut">
              <a:rPr lang="en-US" smtClean="0"/>
              <a:t>4/15/2014</a:t>
            </a:fld>
            <a:endParaRPr lang="en-US"/>
          </a:p>
        </p:txBody>
      </p:sp>
      <p:sp>
        <p:nvSpPr>
          <p:cNvPr id="5" name="Rectangle 22"/>
          <p:cNvSpPr>
            <a:spLocks noGrp="1" noChangeArrowheads="1"/>
          </p:cNvSpPr>
          <p:nvPr>
            <p:ph type="ftr" sz="quarter" idx="11"/>
          </p:nvPr>
        </p:nvSpPr>
        <p:spPr>
          <a:ln/>
        </p:spPr>
        <p:txBody>
          <a:bodyPr/>
          <a:lstStyle>
            <a:lvl1pPr>
              <a:defRPr/>
            </a:lvl1pPr>
          </a:lstStyle>
          <a:p>
            <a:endParaRPr lang="en-US"/>
          </a:p>
        </p:txBody>
      </p:sp>
      <p:sp>
        <p:nvSpPr>
          <p:cNvPr id="6" name="Rectangle 23"/>
          <p:cNvSpPr>
            <a:spLocks noGrp="1" noChangeArrowheads="1"/>
          </p:cNvSpPr>
          <p:nvPr>
            <p:ph type="sldNum" sz="quarter" idx="12"/>
          </p:nvPr>
        </p:nvSpPr>
        <p:spPr>
          <a:ln/>
        </p:spPr>
        <p:txBody>
          <a:bodyPr/>
          <a:lstStyle>
            <a:lvl1pPr>
              <a:defRPr/>
            </a:lvl1pPr>
          </a:lstStyle>
          <a:p>
            <a:fld id="{2A9F4FFF-0BBD-4128-B55C-A273E548E44B}" type="slidenum">
              <a:rPr lang="en-US" smtClean="0"/>
              <a:t>‹#›</a:t>
            </a:fld>
            <a:endParaRPr lang="en-US"/>
          </a:p>
        </p:txBody>
      </p:sp>
    </p:spTree>
    <p:extLst>
      <p:ext uri="{BB962C8B-B14F-4D97-AF65-F5344CB8AC3E}">
        <p14:creationId xmlns:p14="http://schemas.microsoft.com/office/powerpoint/2010/main" val="3702996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
          <p:cNvSpPr>
            <a:spLocks noGrp="1" noChangeArrowheads="1"/>
          </p:cNvSpPr>
          <p:nvPr>
            <p:ph type="dt" sz="half" idx="10"/>
          </p:nvPr>
        </p:nvSpPr>
        <p:spPr>
          <a:ln/>
        </p:spPr>
        <p:txBody>
          <a:bodyPr/>
          <a:lstStyle>
            <a:lvl1pPr>
              <a:defRPr/>
            </a:lvl1pPr>
          </a:lstStyle>
          <a:p>
            <a:fld id="{5E6CC0DD-C1F5-4865-85DC-BE7B4535DA96}" type="datetimeFigureOut">
              <a:rPr lang="en-US" smtClean="0"/>
              <a:t>4/15/2014</a:t>
            </a:fld>
            <a:endParaRPr lang="en-US"/>
          </a:p>
        </p:txBody>
      </p:sp>
      <p:sp>
        <p:nvSpPr>
          <p:cNvPr id="5" name="Rectangle 22"/>
          <p:cNvSpPr>
            <a:spLocks noGrp="1" noChangeArrowheads="1"/>
          </p:cNvSpPr>
          <p:nvPr>
            <p:ph type="ftr" sz="quarter" idx="11"/>
          </p:nvPr>
        </p:nvSpPr>
        <p:spPr>
          <a:ln/>
        </p:spPr>
        <p:txBody>
          <a:bodyPr/>
          <a:lstStyle>
            <a:lvl1pPr>
              <a:defRPr/>
            </a:lvl1pPr>
          </a:lstStyle>
          <a:p>
            <a:endParaRPr lang="en-US"/>
          </a:p>
        </p:txBody>
      </p:sp>
      <p:sp>
        <p:nvSpPr>
          <p:cNvPr id="6" name="Rectangle 23"/>
          <p:cNvSpPr>
            <a:spLocks noGrp="1" noChangeArrowheads="1"/>
          </p:cNvSpPr>
          <p:nvPr>
            <p:ph type="sldNum" sz="quarter" idx="12"/>
          </p:nvPr>
        </p:nvSpPr>
        <p:spPr>
          <a:ln/>
        </p:spPr>
        <p:txBody>
          <a:bodyPr/>
          <a:lstStyle>
            <a:lvl1pPr>
              <a:defRPr/>
            </a:lvl1pPr>
          </a:lstStyle>
          <a:p>
            <a:fld id="{2A9F4FFF-0BBD-4128-B55C-A273E548E44B}" type="slidenum">
              <a:rPr lang="en-US" smtClean="0"/>
              <a:t>‹#›</a:t>
            </a:fld>
            <a:endParaRPr lang="en-US"/>
          </a:p>
        </p:txBody>
      </p:sp>
    </p:spTree>
    <p:extLst>
      <p:ext uri="{BB962C8B-B14F-4D97-AF65-F5344CB8AC3E}">
        <p14:creationId xmlns:p14="http://schemas.microsoft.com/office/powerpoint/2010/main" val="3580083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1"/>
          <p:cNvSpPr>
            <a:spLocks noGrp="1" noChangeArrowheads="1"/>
          </p:cNvSpPr>
          <p:nvPr>
            <p:ph type="dt" sz="half" idx="10"/>
          </p:nvPr>
        </p:nvSpPr>
        <p:spPr>
          <a:ln/>
        </p:spPr>
        <p:txBody>
          <a:bodyPr/>
          <a:lstStyle>
            <a:lvl1pPr>
              <a:defRPr/>
            </a:lvl1pPr>
          </a:lstStyle>
          <a:p>
            <a:fld id="{5E6CC0DD-C1F5-4865-85DC-BE7B4535DA96}" type="datetimeFigureOut">
              <a:rPr lang="en-US" smtClean="0"/>
              <a:t>4/15/2014</a:t>
            </a:fld>
            <a:endParaRPr lang="en-US"/>
          </a:p>
        </p:txBody>
      </p:sp>
      <p:sp>
        <p:nvSpPr>
          <p:cNvPr id="5" name="Rectangle 22"/>
          <p:cNvSpPr>
            <a:spLocks noGrp="1" noChangeArrowheads="1"/>
          </p:cNvSpPr>
          <p:nvPr>
            <p:ph type="ftr" sz="quarter" idx="11"/>
          </p:nvPr>
        </p:nvSpPr>
        <p:spPr>
          <a:ln/>
        </p:spPr>
        <p:txBody>
          <a:bodyPr/>
          <a:lstStyle>
            <a:lvl1pPr>
              <a:defRPr/>
            </a:lvl1pPr>
          </a:lstStyle>
          <a:p>
            <a:endParaRPr lang="en-US"/>
          </a:p>
        </p:txBody>
      </p:sp>
      <p:sp>
        <p:nvSpPr>
          <p:cNvPr id="6" name="Rectangle 23"/>
          <p:cNvSpPr>
            <a:spLocks noGrp="1" noChangeArrowheads="1"/>
          </p:cNvSpPr>
          <p:nvPr>
            <p:ph type="sldNum" sz="quarter" idx="12"/>
          </p:nvPr>
        </p:nvSpPr>
        <p:spPr>
          <a:ln/>
        </p:spPr>
        <p:txBody>
          <a:bodyPr/>
          <a:lstStyle>
            <a:lvl1pPr>
              <a:defRPr/>
            </a:lvl1pPr>
          </a:lstStyle>
          <a:p>
            <a:fld id="{2A9F4FFF-0BBD-4128-B55C-A273E548E44B}" type="slidenum">
              <a:rPr lang="en-US" smtClean="0"/>
              <a:t>‹#›</a:t>
            </a:fld>
            <a:endParaRPr lang="en-US"/>
          </a:p>
        </p:txBody>
      </p:sp>
    </p:spTree>
    <p:extLst>
      <p:ext uri="{BB962C8B-B14F-4D97-AF65-F5344CB8AC3E}">
        <p14:creationId xmlns:p14="http://schemas.microsoft.com/office/powerpoint/2010/main" val="2140293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541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65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1"/>
          <p:cNvSpPr>
            <a:spLocks noGrp="1" noChangeArrowheads="1"/>
          </p:cNvSpPr>
          <p:nvPr>
            <p:ph type="dt" sz="half" idx="10"/>
          </p:nvPr>
        </p:nvSpPr>
        <p:spPr>
          <a:ln/>
        </p:spPr>
        <p:txBody>
          <a:bodyPr/>
          <a:lstStyle>
            <a:lvl1pPr>
              <a:defRPr/>
            </a:lvl1pPr>
          </a:lstStyle>
          <a:p>
            <a:fld id="{5E6CC0DD-C1F5-4865-85DC-BE7B4535DA96}" type="datetimeFigureOut">
              <a:rPr lang="en-US" smtClean="0"/>
              <a:t>4/15/2014</a:t>
            </a:fld>
            <a:endParaRPr lang="en-US"/>
          </a:p>
        </p:txBody>
      </p:sp>
      <p:sp>
        <p:nvSpPr>
          <p:cNvPr id="6" name="Rectangle 22"/>
          <p:cNvSpPr>
            <a:spLocks noGrp="1" noChangeArrowheads="1"/>
          </p:cNvSpPr>
          <p:nvPr>
            <p:ph type="ftr" sz="quarter" idx="11"/>
          </p:nvPr>
        </p:nvSpPr>
        <p:spPr>
          <a:ln/>
        </p:spPr>
        <p:txBody>
          <a:bodyPr/>
          <a:lstStyle>
            <a:lvl1pPr>
              <a:defRPr/>
            </a:lvl1pPr>
          </a:lstStyle>
          <a:p>
            <a:endParaRPr lang="en-US"/>
          </a:p>
        </p:txBody>
      </p:sp>
      <p:sp>
        <p:nvSpPr>
          <p:cNvPr id="7" name="Rectangle 23"/>
          <p:cNvSpPr>
            <a:spLocks noGrp="1" noChangeArrowheads="1"/>
          </p:cNvSpPr>
          <p:nvPr>
            <p:ph type="sldNum" sz="quarter" idx="12"/>
          </p:nvPr>
        </p:nvSpPr>
        <p:spPr>
          <a:ln/>
        </p:spPr>
        <p:txBody>
          <a:bodyPr/>
          <a:lstStyle>
            <a:lvl1pPr>
              <a:defRPr/>
            </a:lvl1pPr>
          </a:lstStyle>
          <a:p>
            <a:fld id="{2A9F4FFF-0BBD-4128-B55C-A273E548E44B}" type="slidenum">
              <a:rPr lang="en-US" smtClean="0"/>
              <a:t>‹#›</a:t>
            </a:fld>
            <a:endParaRPr lang="en-US"/>
          </a:p>
        </p:txBody>
      </p:sp>
    </p:spTree>
    <p:extLst>
      <p:ext uri="{BB962C8B-B14F-4D97-AF65-F5344CB8AC3E}">
        <p14:creationId xmlns:p14="http://schemas.microsoft.com/office/powerpoint/2010/main" val="1943870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1"/>
          <p:cNvSpPr>
            <a:spLocks noGrp="1" noChangeArrowheads="1"/>
          </p:cNvSpPr>
          <p:nvPr>
            <p:ph type="dt" sz="half" idx="10"/>
          </p:nvPr>
        </p:nvSpPr>
        <p:spPr>
          <a:ln/>
        </p:spPr>
        <p:txBody>
          <a:bodyPr/>
          <a:lstStyle>
            <a:lvl1pPr>
              <a:defRPr/>
            </a:lvl1pPr>
          </a:lstStyle>
          <a:p>
            <a:fld id="{5E6CC0DD-C1F5-4865-85DC-BE7B4535DA96}" type="datetimeFigureOut">
              <a:rPr lang="en-US" smtClean="0"/>
              <a:t>4/15/2014</a:t>
            </a:fld>
            <a:endParaRPr lang="en-US"/>
          </a:p>
        </p:txBody>
      </p:sp>
      <p:sp>
        <p:nvSpPr>
          <p:cNvPr id="8" name="Rectangle 22"/>
          <p:cNvSpPr>
            <a:spLocks noGrp="1" noChangeArrowheads="1"/>
          </p:cNvSpPr>
          <p:nvPr>
            <p:ph type="ftr" sz="quarter" idx="11"/>
          </p:nvPr>
        </p:nvSpPr>
        <p:spPr>
          <a:ln/>
        </p:spPr>
        <p:txBody>
          <a:bodyPr/>
          <a:lstStyle>
            <a:lvl1pPr>
              <a:defRPr/>
            </a:lvl1pPr>
          </a:lstStyle>
          <a:p>
            <a:endParaRPr lang="en-US"/>
          </a:p>
        </p:txBody>
      </p:sp>
      <p:sp>
        <p:nvSpPr>
          <p:cNvPr id="9" name="Rectangle 23"/>
          <p:cNvSpPr>
            <a:spLocks noGrp="1" noChangeArrowheads="1"/>
          </p:cNvSpPr>
          <p:nvPr>
            <p:ph type="sldNum" sz="quarter" idx="12"/>
          </p:nvPr>
        </p:nvSpPr>
        <p:spPr>
          <a:ln/>
        </p:spPr>
        <p:txBody>
          <a:bodyPr/>
          <a:lstStyle>
            <a:lvl1pPr>
              <a:defRPr/>
            </a:lvl1pPr>
          </a:lstStyle>
          <a:p>
            <a:fld id="{2A9F4FFF-0BBD-4128-B55C-A273E548E44B}" type="slidenum">
              <a:rPr lang="en-US" smtClean="0"/>
              <a:t>‹#›</a:t>
            </a:fld>
            <a:endParaRPr lang="en-US"/>
          </a:p>
        </p:txBody>
      </p:sp>
    </p:spTree>
    <p:extLst>
      <p:ext uri="{BB962C8B-B14F-4D97-AF65-F5344CB8AC3E}">
        <p14:creationId xmlns:p14="http://schemas.microsoft.com/office/powerpoint/2010/main" val="3579820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1"/>
          <p:cNvSpPr>
            <a:spLocks noGrp="1" noChangeArrowheads="1"/>
          </p:cNvSpPr>
          <p:nvPr>
            <p:ph type="dt" sz="half" idx="10"/>
          </p:nvPr>
        </p:nvSpPr>
        <p:spPr>
          <a:ln/>
        </p:spPr>
        <p:txBody>
          <a:bodyPr/>
          <a:lstStyle>
            <a:lvl1pPr>
              <a:defRPr/>
            </a:lvl1pPr>
          </a:lstStyle>
          <a:p>
            <a:fld id="{5E6CC0DD-C1F5-4865-85DC-BE7B4535DA96}" type="datetimeFigureOut">
              <a:rPr lang="en-US" smtClean="0"/>
              <a:t>4/15/2014</a:t>
            </a:fld>
            <a:endParaRPr lang="en-US"/>
          </a:p>
        </p:txBody>
      </p:sp>
      <p:sp>
        <p:nvSpPr>
          <p:cNvPr id="4" name="Rectangle 22"/>
          <p:cNvSpPr>
            <a:spLocks noGrp="1" noChangeArrowheads="1"/>
          </p:cNvSpPr>
          <p:nvPr>
            <p:ph type="ftr" sz="quarter" idx="11"/>
          </p:nvPr>
        </p:nvSpPr>
        <p:spPr>
          <a:ln/>
        </p:spPr>
        <p:txBody>
          <a:bodyPr/>
          <a:lstStyle>
            <a:lvl1pPr>
              <a:defRPr/>
            </a:lvl1pPr>
          </a:lstStyle>
          <a:p>
            <a:endParaRPr lang="en-US"/>
          </a:p>
        </p:txBody>
      </p:sp>
      <p:sp>
        <p:nvSpPr>
          <p:cNvPr id="5" name="Rectangle 23"/>
          <p:cNvSpPr>
            <a:spLocks noGrp="1" noChangeArrowheads="1"/>
          </p:cNvSpPr>
          <p:nvPr>
            <p:ph type="sldNum" sz="quarter" idx="12"/>
          </p:nvPr>
        </p:nvSpPr>
        <p:spPr>
          <a:ln/>
        </p:spPr>
        <p:txBody>
          <a:bodyPr/>
          <a:lstStyle>
            <a:lvl1pPr>
              <a:defRPr/>
            </a:lvl1pPr>
          </a:lstStyle>
          <a:p>
            <a:fld id="{2A9F4FFF-0BBD-4128-B55C-A273E548E44B}" type="slidenum">
              <a:rPr lang="en-US" smtClean="0"/>
              <a:t>‹#›</a:t>
            </a:fld>
            <a:endParaRPr lang="en-US"/>
          </a:p>
        </p:txBody>
      </p:sp>
    </p:spTree>
    <p:extLst>
      <p:ext uri="{BB962C8B-B14F-4D97-AF65-F5344CB8AC3E}">
        <p14:creationId xmlns:p14="http://schemas.microsoft.com/office/powerpoint/2010/main" val="4258618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
          <p:cNvSpPr>
            <a:spLocks noGrp="1" noChangeArrowheads="1"/>
          </p:cNvSpPr>
          <p:nvPr>
            <p:ph type="dt" sz="half" idx="10"/>
          </p:nvPr>
        </p:nvSpPr>
        <p:spPr>
          <a:ln/>
        </p:spPr>
        <p:txBody>
          <a:bodyPr/>
          <a:lstStyle>
            <a:lvl1pPr>
              <a:defRPr/>
            </a:lvl1pPr>
          </a:lstStyle>
          <a:p>
            <a:fld id="{5E6CC0DD-C1F5-4865-85DC-BE7B4535DA96}" type="datetimeFigureOut">
              <a:rPr lang="en-US" smtClean="0"/>
              <a:t>4/15/2014</a:t>
            </a:fld>
            <a:endParaRPr lang="en-US"/>
          </a:p>
        </p:txBody>
      </p:sp>
      <p:sp>
        <p:nvSpPr>
          <p:cNvPr id="3" name="Rectangle 22"/>
          <p:cNvSpPr>
            <a:spLocks noGrp="1" noChangeArrowheads="1"/>
          </p:cNvSpPr>
          <p:nvPr>
            <p:ph type="ftr" sz="quarter" idx="11"/>
          </p:nvPr>
        </p:nvSpPr>
        <p:spPr>
          <a:ln/>
        </p:spPr>
        <p:txBody>
          <a:bodyPr/>
          <a:lstStyle>
            <a:lvl1pPr>
              <a:defRPr/>
            </a:lvl1pPr>
          </a:lstStyle>
          <a:p>
            <a:endParaRPr lang="en-US"/>
          </a:p>
        </p:txBody>
      </p:sp>
      <p:sp>
        <p:nvSpPr>
          <p:cNvPr id="4" name="Rectangle 23"/>
          <p:cNvSpPr>
            <a:spLocks noGrp="1" noChangeArrowheads="1"/>
          </p:cNvSpPr>
          <p:nvPr>
            <p:ph type="sldNum" sz="quarter" idx="12"/>
          </p:nvPr>
        </p:nvSpPr>
        <p:spPr>
          <a:ln/>
        </p:spPr>
        <p:txBody>
          <a:bodyPr/>
          <a:lstStyle>
            <a:lvl1pPr>
              <a:defRPr/>
            </a:lvl1pPr>
          </a:lstStyle>
          <a:p>
            <a:fld id="{2A9F4FFF-0BBD-4128-B55C-A273E548E44B}" type="slidenum">
              <a:rPr lang="en-US" smtClean="0"/>
              <a:t>‹#›</a:t>
            </a:fld>
            <a:endParaRPr lang="en-US"/>
          </a:p>
        </p:txBody>
      </p:sp>
    </p:spTree>
    <p:extLst>
      <p:ext uri="{BB962C8B-B14F-4D97-AF65-F5344CB8AC3E}">
        <p14:creationId xmlns:p14="http://schemas.microsoft.com/office/powerpoint/2010/main" val="3769461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
          <p:cNvSpPr>
            <a:spLocks noGrp="1" noChangeArrowheads="1"/>
          </p:cNvSpPr>
          <p:nvPr>
            <p:ph type="dt" sz="half" idx="10"/>
          </p:nvPr>
        </p:nvSpPr>
        <p:spPr>
          <a:ln/>
        </p:spPr>
        <p:txBody>
          <a:bodyPr/>
          <a:lstStyle>
            <a:lvl1pPr>
              <a:defRPr/>
            </a:lvl1pPr>
          </a:lstStyle>
          <a:p>
            <a:fld id="{5E6CC0DD-C1F5-4865-85DC-BE7B4535DA96}" type="datetimeFigureOut">
              <a:rPr lang="en-US" smtClean="0"/>
              <a:t>4/15/2014</a:t>
            </a:fld>
            <a:endParaRPr lang="en-US"/>
          </a:p>
        </p:txBody>
      </p:sp>
      <p:sp>
        <p:nvSpPr>
          <p:cNvPr id="6" name="Rectangle 22"/>
          <p:cNvSpPr>
            <a:spLocks noGrp="1" noChangeArrowheads="1"/>
          </p:cNvSpPr>
          <p:nvPr>
            <p:ph type="ftr" sz="quarter" idx="11"/>
          </p:nvPr>
        </p:nvSpPr>
        <p:spPr>
          <a:ln/>
        </p:spPr>
        <p:txBody>
          <a:bodyPr/>
          <a:lstStyle>
            <a:lvl1pPr>
              <a:defRPr/>
            </a:lvl1pPr>
          </a:lstStyle>
          <a:p>
            <a:endParaRPr lang="en-US"/>
          </a:p>
        </p:txBody>
      </p:sp>
      <p:sp>
        <p:nvSpPr>
          <p:cNvPr id="7" name="Rectangle 23"/>
          <p:cNvSpPr>
            <a:spLocks noGrp="1" noChangeArrowheads="1"/>
          </p:cNvSpPr>
          <p:nvPr>
            <p:ph type="sldNum" sz="quarter" idx="12"/>
          </p:nvPr>
        </p:nvSpPr>
        <p:spPr>
          <a:ln/>
        </p:spPr>
        <p:txBody>
          <a:bodyPr/>
          <a:lstStyle>
            <a:lvl1pPr>
              <a:defRPr/>
            </a:lvl1pPr>
          </a:lstStyle>
          <a:p>
            <a:fld id="{2A9F4FFF-0BBD-4128-B55C-A273E548E44B}" type="slidenum">
              <a:rPr lang="en-US" smtClean="0"/>
              <a:t>‹#›</a:t>
            </a:fld>
            <a:endParaRPr lang="en-US"/>
          </a:p>
        </p:txBody>
      </p:sp>
    </p:spTree>
    <p:extLst>
      <p:ext uri="{BB962C8B-B14F-4D97-AF65-F5344CB8AC3E}">
        <p14:creationId xmlns:p14="http://schemas.microsoft.com/office/powerpoint/2010/main" val="1532280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
          <p:cNvSpPr>
            <a:spLocks noGrp="1" noChangeArrowheads="1"/>
          </p:cNvSpPr>
          <p:nvPr>
            <p:ph type="dt" sz="half" idx="10"/>
          </p:nvPr>
        </p:nvSpPr>
        <p:spPr>
          <a:ln/>
        </p:spPr>
        <p:txBody>
          <a:bodyPr/>
          <a:lstStyle>
            <a:lvl1pPr>
              <a:defRPr/>
            </a:lvl1pPr>
          </a:lstStyle>
          <a:p>
            <a:fld id="{5E6CC0DD-C1F5-4865-85DC-BE7B4535DA96}" type="datetimeFigureOut">
              <a:rPr lang="en-US" smtClean="0"/>
              <a:t>4/15/2014</a:t>
            </a:fld>
            <a:endParaRPr lang="en-US"/>
          </a:p>
        </p:txBody>
      </p:sp>
      <p:sp>
        <p:nvSpPr>
          <p:cNvPr id="6" name="Rectangle 22"/>
          <p:cNvSpPr>
            <a:spLocks noGrp="1" noChangeArrowheads="1"/>
          </p:cNvSpPr>
          <p:nvPr>
            <p:ph type="ftr" sz="quarter" idx="11"/>
          </p:nvPr>
        </p:nvSpPr>
        <p:spPr>
          <a:ln/>
        </p:spPr>
        <p:txBody>
          <a:bodyPr/>
          <a:lstStyle>
            <a:lvl1pPr>
              <a:defRPr/>
            </a:lvl1pPr>
          </a:lstStyle>
          <a:p>
            <a:endParaRPr lang="en-US"/>
          </a:p>
        </p:txBody>
      </p:sp>
      <p:sp>
        <p:nvSpPr>
          <p:cNvPr id="7" name="Rectangle 23"/>
          <p:cNvSpPr>
            <a:spLocks noGrp="1" noChangeArrowheads="1"/>
          </p:cNvSpPr>
          <p:nvPr>
            <p:ph type="sldNum" sz="quarter" idx="12"/>
          </p:nvPr>
        </p:nvSpPr>
        <p:spPr>
          <a:ln/>
        </p:spPr>
        <p:txBody>
          <a:bodyPr/>
          <a:lstStyle>
            <a:lvl1pPr>
              <a:defRPr/>
            </a:lvl1pPr>
          </a:lstStyle>
          <a:p>
            <a:fld id="{2A9F4FFF-0BBD-4128-B55C-A273E548E44B}" type="slidenum">
              <a:rPr lang="en-US" smtClean="0"/>
              <a:t>‹#›</a:t>
            </a:fld>
            <a:endParaRPr lang="en-US"/>
          </a:p>
        </p:txBody>
      </p:sp>
    </p:spTree>
    <p:extLst>
      <p:ext uri="{BB962C8B-B14F-4D97-AF65-F5344CB8AC3E}">
        <p14:creationId xmlns:p14="http://schemas.microsoft.com/office/powerpoint/2010/main" val="750585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8"/>
          <p:cNvGrpSpPr>
            <a:grpSpLocks/>
          </p:cNvGrpSpPr>
          <p:nvPr/>
        </p:nvGrpSpPr>
        <p:grpSpPr bwMode="auto">
          <a:xfrm>
            <a:off x="-17463" y="-20638"/>
            <a:ext cx="9159876" cy="6878638"/>
            <a:chOff x="-11" y="-13"/>
            <a:chExt cx="5770" cy="4333"/>
          </a:xfrm>
        </p:grpSpPr>
        <p:sp>
          <p:nvSpPr>
            <p:cNvPr id="2" name="Rectangle 2"/>
            <p:cNvSpPr>
              <a:spLocks noChangeArrowheads="1"/>
            </p:cNvSpPr>
            <p:nvPr/>
          </p:nvSpPr>
          <p:spPr bwMode="hidden">
            <a:xfrm>
              <a:off x="1008" y="0"/>
              <a:ext cx="4751" cy="4319"/>
            </a:xfrm>
            <a:prstGeom prst="rect">
              <a:avLst/>
            </a:prstGeom>
            <a:gradFill rotWithShape="0">
              <a:gsLst>
                <a:gs pos="0">
                  <a:schemeClr val="folHlink"/>
                </a:gs>
                <a:gs pos="100000">
                  <a:schemeClr val="bg1"/>
                </a:gs>
              </a:gsLst>
              <a:path path="rect">
                <a:fillToRect l="100000" t="100000"/>
              </a:path>
            </a:gradFill>
            <a:ln w="9525">
              <a:noFill/>
              <a:miter lim="800000"/>
              <a:headEnd/>
              <a:tailEnd/>
            </a:ln>
            <a:effectLst/>
          </p:spPr>
          <p:txBody>
            <a:bodyPr wrap="none" anchor="ctr"/>
            <a:lstStyle/>
            <a:p>
              <a:pPr eaLnBrk="0" hangingPunct="0">
                <a:defRPr/>
              </a:pPr>
              <a:endParaRPr lang="en-US">
                <a:cs typeface="+mn-cs"/>
              </a:endParaRPr>
            </a:p>
          </p:txBody>
        </p:sp>
        <p:sp>
          <p:nvSpPr>
            <p:cNvPr id="1027" name="Rectangle 3"/>
            <p:cNvSpPr>
              <a:spLocks noChangeArrowheads="1"/>
            </p:cNvSpPr>
            <p:nvPr/>
          </p:nvSpPr>
          <p:spPr bwMode="hidden">
            <a:xfrm>
              <a:off x="0" y="0"/>
              <a:ext cx="912" cy="3984"/>
            </a:xfrm>
            <a:prstGeom prst="rect">
              <a:avLst/>
            </a:prstGeom>
            <a:gradFill rotWithShape="0">
              <a:gsLst>
                <a:gs pos="0">
                  <a:schemeClr val="bg2"/>
                </a:gs>
                <a:gs pos="100000">
                  <a:schemeClr val="bg1"/>
                </a:gs>
              </a:gsLst>
              <a:path path="rect">
                <a:fillToRect r="100000" b="100000"/>
              </a:path>
            </a:gradFill>
            <a:ln w="9525">
              <a:noFill/>
              <a:miter lim="800000"/>
              <a:headEnd/>
              <a:tailEnd/>
            </a:ln>
            <a:effectLst/>
          </p:spPr>
          <p:txBody>
            <a:bodyPr wrap="none" anchor="ctr"/>
            <a:lstStyle/>
            <a:p>
              <a:pPr eaLnBrk="0" hangingPunct="0">
                <a:defRPr/>
              </a:pPr>
              <a:endParaRPr lang="en-US">
                <a:cs typeface="+mn-cs"/>
              </a:endParaRPr>
            </a:p>
          </p:txBody>
        </p:sp>
        <p:sp>
          <p:nvSpPr>
            <p:cNvPr id="3" name="Freeform 4"/>
            <p:cNvSpPr>
              <a:spLocks/>
            </p:cNvSpPr>
            <p:nvPr/>
          </p:nvSpPr>
          <p:spPr bwMode="grayWhite">
            <a:xfrm>
              <a:off x="77" y="83"/>
              <a:ext cx="447" cy="520"/>
            </a:xfrm>
            <a:custGeom>
              <a:avLst/>
              <a:gdLst/>
              <a:ahLst/>
              <a:cxnLst>
                <a:cxn ang="0">
                  <a:pos x="254" y="495"/>
                </a:cxn>
                <a:cxn ang="0">
                  <a:pos x="245" y="454"/>
                </a:cxn>
                <a:cxn ang="0">
                  <a:pos x="230" y="417"/>
                </a:cxn>
                <a:cxn ang="0">
                  <a:pos x="193" y="402"/>
                </a:cxn>
                <a:cxn ang="0">
                  <a:pos x="150" y="412"/>
                </a:cxn>
                <a:cxn ang="0">
                  <a:pos x="112" y="417"/>
                </a:cxn>
                <a:cxn ang="0">
                  <a:pos x="93" y="399"/>
                </a:cxn>
                <a:cxn ang="0">
                  <a:pos x="81" y="370"/>
                </a:cxn>
                <a:cxn ang="0">
                  <a:pos x="75" y="339"/>
                </a:cxn>
                <a:cxn ang="0">
                  <a:pos x="76" y="309"/>
                </a:cxn>
                <a:cxn ang="0">
                  <a:pos x="106" y="300"/>
                </a:cxn>
                <a:cxn ang="0">
                  <a:pos x="146" y="307"/>
                </a:cxn>
                <a:cxn ang="0">
                  <a:pos x="175" y="294"/>
                </a:cxn>
                <a:cxn ang="0">
                  <a:pos x="186" y="273"/>
                </a:cxn>
                <a:cxn ang="0">
                  <a:pos x="189" y="246"/>
                </a:cxn>
                <a:cxn ang="0">
                  <a:pos x="188" y="219"/>
                </a:cxn>
                <a:cxn ang="0">
                  <a:pos x="178" y="191"/>
                </a:cxn>
                <a:cxn ang="0">
                  <a:pos x="153" y="171"/>
                </a:cxn>
                <a:cxn ang="0">
                  <a:pos x="123" y="172"/>
                </a:cxn>
                <a:cxn ang="0">
                  <a:pos x="93" y="185"/>
                </a:cxn>
                <a:cxn ang="0">
                  <a:pos x="64" y="194"/>
                </a:cxn>
                <a:cxn ang="0">
                  <a:pos x="34" y="185"/>
                </a:cxn>
                <a:cxn ang="0">
                  <a:pos x="19" y="166"/>
                </a:cxn>
                <a:cxn ang="0">
                  <a:pos x="9" y="146"/>
                </a:cxn>
                <a:cxn ang="0">
                  <a:pos x="2" y="122"/>
                </a:cxn>
                <a:cxn ang="0">
                  <a:pos x="0" y="98"/>
                </a:cxn>
                <a:cxn ang="0">
                  <a:pos x="387" y="12"/>
                </a:cxn>
                <a:cxn ang="0">
                  <a:pos x="399" y="41"/>
                </a:cxn>
                <a:cxn ang="0">
                  <a:pos x="406" y="74"/>
                </a:cxn>
                <a:cxn ang="0">
                  <a:pos x="411" y="107"/>
                </a:cxn>
                <a:cxn ang="0">
                  <a:pos x="396" y="141"/>
                </a:cxn>
                <a:cxn ang="0">
                  <a:pos x="375" y="144"/>
                </a:cxn>
                <a:cxn ang="0">
                  <a:pos x="354" y="141"/>
                </a:cxn>
                <a:cxn ang="0">
                  <a:pos x="332" y="137"/>
                </a:cxn>
                <a:cxn ang="0">
                  <a:pos x="307" y="141"/>
                </a:cxn>
                <a:cxn ang="0">
                  <a:pos x="286" y="166"/>
                </a:cxn>
                <a:cxn ang="0">
                  <a:pos x="285" y="199"/>
                </a:cxn>
                <a:cxn ang="0">
                  <a:pos x="289" y="222"/>
                </a:cxn>
                <a:cxn ang="0">
                  <a:pos x="295" y="247"/>
                </a:cxn>
                <a:cxn ang="0">
                  <a:pos x="308" y="268"/>
                </a:cxn>
                <a:cxn ang="0">
                  <a:pos x="332" y="282"/>
                </a:cxn>
                <a:cxn ang="0">
                  <a:pos x="357" y="282"/>
                </a:cxn>
                <a:cxn ang="0">
                  <a:pos x="379" y="272"/>
                </a:cxn>
                <a:cxn ang="0">
                  <a:pos x="402" y="262"/>
                </a:cxn>
                <a:cxn ang="0">
                  <a:pos x="426" y="265"/>
                </a:cxn>
                <a:cxn ang="0">
                  <a:pos x="436" y="287"/>
                </a:cxn>
                <a:cxn ang="0">
                  <a:pos x="442" y="312"/>
                </a:cxn>
                <a:cxn ang="0">
                  <a:pos x="444" y="338"/>
                </a:cxn>
                <a:cxn ang="0">
                  <a:pos x="436" y="358"/>
                </a:cxn>
                <a:cxn ang="0">
                  <a:pos x="397" y="366"/>
                </a:cxn>
                <a:cxn ang="0">
                  <a:pos x="363" y="380"/>
                </a:cxn>
                <a:cxn ang="0">
                  <a:pos x="347" y="406"/>
                </a:cxn>
                <a:cxn ang="0">
                  <a:pos x="353" y="437"/>
                </a:cxn>
                <a:cxn ang="0">
                  <a:pos x="372" y="464"/>
                </a:cxn>
                <a:cxn ang="0">
                  <a:pos x="369" y="492"/>
                </a:cxn>
                <a:cxn ang="0">
                  <a:pos x="347" y="503"/>
                </a:cxn>
                <a:cxn ang="0">
                  <a:pos x="323" y="511"/>
                </a:cxn>
                <a:cxn ang="0">
                  <a:pos x="298" y="516"/>
                </a:cxn>
                <a:cxn ang="0">
                  <a:pos x="272" y="519"/>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1029" name="Freeform 5"/>
            <p:cNvSpPr>
              <a:spLocks/>
            </p:cNvSpPr>
            <p:nvPr/>
          </p:nvSpPr>
          <p:spPr bwMode="grayWhite">
            <a:xfrm>
              <a:off x="19" y="1775"/>
              <a:ext cx="462" cy="618"/>
            </a:xfrm>
            <a:custGeom>
              <a:avLst/>
              <a:gdLst/>
              <a:ahLst/>
              <a:cxnLst>
                <a:cxn ang="0">
                  <a:pos x="224" y="439"/>
                </a:cxn>
                <a:cxn ang="0">
                  <a:pos x="193" y="434"/>
                </a:cxn>
                <a:cxn ang="0">
                  <a:pos x="165" y="436"/>
                </a:cxn>
                <a:cxn ang="0">
                  <a:pos x="156" y="444"/>
                </a:cxn>
                <a:cxn ang="0">
                  <a:pos x="147" y="461"/>
                </a:cxn>
                <a:cxn ang="0">
                  <a:pos x="147" y="487"/>
                </a:cxn>
                <a:cxn ang="0">
                  <a:pos x="143" y="513"/>
                </a:cxn>
                <a:cxn ang="0">
                  <a:pos x="136" y="537"/>
                </a:cxn>
                <a:cxn ang="0">
                  <a:pos x="7" y="549"/>
                </a:cxn>
                <a:cxn ang="0">
                  <a:pos x="5" y="510"/>
                </a:cxn>
                <a:cxn ang="0">
                  <a:pos x="1" y="472"/>
                </a:cxn>
                <a:cxn ang="0">
                  <a:pos x="1" y="433"/>
                </a:cxn>
                <a:cxn ang="0">
                  <a:pos x="12" y="392"/>
                </a:cxn>
                <a:cxn ang="0">
                  <a:pos x="37" y="383"/>
                </a:cxn>
                <a:cxn ang="0">
                  <a:pos x="66" y="389"/>
                </a:cxn>
                <a:cxn ang="0">
                  <a:pos x="94" y="403"/>
                </a:cxn>
                <a:cxn ang="0">
                  <a:pos x="120" y="417"/>
                </a:cxn>
                <a:cxn ang="0">
                  <a:pos x="156" y="399"/>
                </a:cxn>
                <a:cxn ang="0">
                  <a:pos x="166" y="363"/>
                </a:cxn>
                <a:cxn ang="0">
                  <a:pos x="164" y="321"/>
                </a:cxn>
                <a:cxn ang="0">
                  <a:pos x="158" y="280"/>
                </a:cxn>
                <a:cxn ang="0">
                  <a:pos x="71" y="135"/>
                </a:cxn>
                <a:cxn ang="0">
                  <a:pos x="104" y="141"/>
                </a:cxn>
                <a:cxn ang="0">
                  <a:pos x="137" y="147"/>
                </a:cxn>
                <a:cxn ang="0">
                  <a:pos x="170" y="144"/>
                </a:cxn>
                <a:cxn ang="0">
                  <a:pos x="195" y="128"/>
                </a:cxn>
                <a:cxn ang="0">
                  <a:pos x="206" y="114"/>
                </a:cxn>
                <a:cxn ang="0">
                  <a:pos x="216" y="92"/>
                </a:cxn>
                <a:cxn ang="0">
                  <a:pos x="211" y="69"/>
                </a:cxn>
                <a:cxn ang="0">
                  <a:pos x="207" y="47"/>
                </a:cxn>
                <a:cxn ang="0">
                  <a:pos x="208" y="24"/>
                </a:cxn>
                <a:cxn ang="0">
                  <a:pos x="221" y="2"/>
                </a:cxn>
                <a:cxn ang="0">
                  <a:pos x="245" y="0"/>
                </a:cxn>
                <a:cxn ang="0">
                  <a:pos x="272" y="5"/>
                </a:cxn>
                <a:cxn ang="0">
                  <a:pos x="296" y="17"/>
                </a:cxn>
                <a:cxn ang="0">
                  <a:pos x="316" y="38"/>
                </a:cxn>
                <a:cxn ang="0">
                  <a:pos x="317" y="66"/>
                </a:cxn>
                <a:cxn ang="0">
                  <a:pos x="304" y="94"/>
                </a:cxn>
                <a:cxn ang="0">
                  <a:pos x="294" y="125"/>
                </a:cxn>
                <a:cxn ang="0">
                  <a:pos x="302" y="158"/>
                </a:cxn>
                <a:cxn ang="0">
                  <a:pos x="337" y="181"/>
                </a:cxn>
                <a:cxn ang="0">
                  <a:pos x="380" y="188"/>
                </a:cxn>
                <a:cxn ang="0">
                  <a:pos x="427" y="190"/>
                </a:cxn>
                <a:cxn ang="0">
                  <a:pos x="431" y="329"/>
                </a:cxn>
                <a:cxn ang="0">
                  <a:pos x="401" y="338"/>
                </a:cxn>
                <a:cxn ang="0">
                  <a:pos x="370" y="331"/>
                </a:cxn>
                <a:cxn ang="0">
                  <a:pos x="337" y="319"/>
                </a:cxn>
                <a:cxn ang="0">
                  <a:pos x="303" y="316"/>
                </a:cxn>
                <a:cxn ang="0">
                  <a:pos x="281" y="333"/>
                </a:cxn>
                <a:cxn ang="0">
                  <a:pos x="268" y="361"/>
                </a:cxn>
                <a:cxn ang="0">
                  <a:pos x="263" y="393"/>
                </a:cxn>
                <a:cxn ang="0">
                  <a:pos x="264" y="427"/>
                </a:cxn>
                <a:cxn ang="0">
                  <a:pos x="286" y="457"/>
                </a:cxn>
                <a:cxn ang="0">
                  <a:pos x="317" y="464"/>
                </a:cxn>
                <a:cxn ang="0">
                  <a:pos x="354" y="463"/>
                </a:cxn>
                <a:cxn ang="0">
                  <a:pos x="392" y="473"/>
                </a:cxn>
                <a:cxn ang="0">
                  <a:pos x="401" y="509"/>
                </a:cxn>
                <a:cxn ang="0">
                  <a:pos x="403" y="547"/>
                </a:cxn>
                <a:cxn ang="0">
                  <a:pos x="398" y="583"/>
                </a:cxn>
                <a:cxn ang="0">
                  <a:pos x="388" y="617"/>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1030" name="Freeform 6"/>
            <p:cNvSpPr>
              <a:spLocks/>
            </p:cNvSpPr>
            <p:nvPr/>
          </p:nvSpPr>
          <p:spPr bwMode="grayWhite">
            <a:xfrm>
              <a:off x="48" y="1306"/>
              <a:ext cx="624" cy="371"/>
            </a:xfrm>
            <a:custGeom>
              <a:avLst/>
              <a:gdLst/>
              <a:ahLst/>
              <a:cxnLst>
                <a:cxn ang="0">
                  <a:pos x="186" y="342"/>
                </a:cxn>
                <a:cxn ang="0">
                  <a:pos x="175" y="308"/>
                </a:cxn>
                <a:cxn ang="0">
                  <a:pos x="149" y="280"/>
                </a:cxn>
                <a:cxn ang="0">
                  <a:pos x="124" y="270"/>
                </a:cxn>
                <a:cxn ang="0">
                  <a:pos x="104" y="269"/>
                </a:cxn>
                <a:cxn ang="0">
                  <a:pos x="10" y="290"/>
                </a:cxn>
                <a:cxn ang="0">
                  <a:pos x="3" y="264"/>
                </a:cxn>
                <a:cxn ang="0">
                  <a:pos x="0" y="236"/>
                </a:cxn>
                <a:cxn ang="0">
                  <a:pos x="4" y="214"/>
                </a:cxn>
                <a:cxn ang="0">
                  <a:pos x="22" y="200"/>
                </a:cxn>
                <a:cxn ang="0">
                  <a:pos x="53" y="200"/>
                </a:cxn>
                <a:cxn ang="0">
                  <a:pos x="90" y="208"/>
                </a:cxn>
                <a:cxn ang="0">
                  <a:pos x="126" y="190"/>
                </a:cxn>
                <a:cxn ang="0">
                  <a:pos x="144" y="33"/>
                </a:cxn>
                <a:cxn ang="0">
                  <a:pos x="174" y="28"/>
                </a:cxn>
                <a:cxn ang="0">
                  <a:pos x="206" y="31"/>
                </a:cxn>
                <a:cxn ang="0">
                  <a:pos x="230" y="57"/>
                </a:cxn>
                <a:cxn ang="0">
                  <a:pos x="236" y="99"/>
                </a:cxn>
                <a:cxn ang="0">
                  <a:pos x="249" y="138"/>
                </a:cxn>
                <a:cxn ang="0">
                  <a:pos x="293" y="159"/>
                </a:cxn>
                <a:cxn ang="0">
                  <a:pos x="345" y="148"/>
                </a:cxn>
                <a:cxn ang="0">
                  <a:pos x="366" y="119"/>
                </a:cxn>
                <a:cxn ang="0">
                  <a:pos x="361" y="91"/>
                </a:cxn>
                <a:cxn ang="0">
                  <a:pos x="352" y="62"/>
                </a:cxn>
                <a:cxn ang="0">
                  <a:pos x="363" y="34"/>
                </a:cxn>
                <a:cxn ang="0">
                  <a:pos x="398" y="17"/>
                </a:cxn>
                <a:cxn ang="0">
                  <a:pos x="439" y="7"/>
                </a:cxn>
                <a:cxn ang="0">
                  <a:pos x="474" y="5"/>
                </a:cxn>
                <a:cxn ang="0">
                  <a:pos x="479" y="37"/>
                </a:cxn>
                <a:cxn ang="0">
                  <a:pos x="483" y="70"/>
                </a:cxn>
                <a:cxn ang="0">
                  <a:pos x="507" y="97"/>
                </a:cxn>
                <a:cxn ang="0">
                  <a:pos x="535" y="101"/>
                </a:cxn>
                <a:cxn ang="0">
                  <a:pos x="566" y="94"/>
                </a:cxn>
                <a:cxn ang="0">
                  <a:pos x="598" y="94"/>
                </a:cxn>
                <a:cxn ang="0">
                  <a:pos x="620" y="125"/>
                </a:cxn>
                <a:cxn ang="0">
                  <a:pos x="621" y="162"/>
                </a:cxn>
                <a:cxn ang="0">
                  <a:pos x="608" y="178"/>
                </a:cxn>
                <a:cxn ang="0">
                  <a:pos x="573" y="183"/>
                </a:cxn>
                <a:cxn ang="0">
                  <a:pos x="524" y="186"/>
                </a:cxn>
                <a:cxn ang="0">
                  <a:pos x="514" y="197"/>
                </a:cxn>
                <a:cxn ang="0">
                  <a:pos x="519" y="333"/>
                </a:cxn>
                <a:cxn ang="0">
                  <a:pos x="486" y="342"/>
                </a:cxn>
                <a:cxn ang="0">
                  <a:pos x="449" y="344"/>
                </a:cxn>
                <a:cxn ang="0">
                  <a:pos x="412" y="338"/>
                </a:cxn>
                <a:cxn ang="0">
                  <a:pos x="402" y="311"/>
                </a:cxn>
                <a:cxn ang="0">
                  <a:pos x="402" y="283"/>
                </a:cxn>
                <a:cxn ang="0">
                  <a:pos x="397" y="254"/>
                </a:cxn>
                <a:cxn ang="0">
                  <a:pos x="367" y="236"/>
                </a:cxn>
                <a:cxn ang="0">
                  <a:pos x="329" y="237"/>
                </a:cxn>
                <a:cxn ang="0">
                  <a:pos x="289" y="248"/>
                </a:cxn>
                <a:cxn ang="0">
                  <a:pos x="263" y="264"/>
                </a:cxn>
                <a:cxn ang="0">
                  <a:pos x="262" y="293"/>
                </a:cxn>
                <a:cxn ang="0">
                  <a:pos x="276" y="322"/>
                </a:cxn>
                <a:cxn ang="0">
                  <a:pos x="257" y="360"/>
                </a:cxn>
                <a:cxn ang="0">
                  <a:pos x="210" y="364"/>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1031" name="Freeform 7"/>
            <p:cNvSpPr>
              <a:spLocks/>
            </p:cNvSpPr>
            <p:nvPr/>
          </p:nvSpPr>
          <p:spPr bwMode="grayWhite">
            <a:xfrm>
              <a:off x="0" y="706"/>
              <a:ext cx="506" cy="470"/>
            </a:xfrm>
            <a:custGeom>
              <a:avLst/>
              <a:gdLst/>
              <a:ahLst/>
              <a:cxnLst>
                <a:cxn ang="0">
                  <a:pos x="229" y="453"/>
                </a:cxn>
                <a:cxn ang="0">
                  <a:pos x="200" y="429"/>
                </a:cxn>
                <a:cxn ang="0">
                  <a:pos x="175" y="402"/>
                </a:cxn>
                <a:cxn ang="0">
                  <a:pos x="158" y="368"/>
                </a:cxn>
                <a:cxn ang="0">
                  <a:pos x="241" y="275"/>
                </a:cxn>
                <a:cxn ang="0">
                  <a:pos x="224" y="248"/>
                </a:cxn>
                <a:cxn ang="0">
                  <a:pos x="198" y="228"/>
                </a:cxn>
                <a:cxn ang="0">
                  <a:pos x="166" y="214"/>
                </a:cxn>
                <a:cxn ang="0">
                  <a:pos x="139" y="217"/>
                </a:cxn>
                <a:cxn ang="0">
                  <a:pos x="128" y="238"/>
                </a:cxn>
                <a:cxn ang="0">
                  <a:pos x="120" y="262"/>
                </a:cxn>
                <a:cxn ang="0">
                  <a:pos x="104" y="283"/>
                </a:cxn>
                <a:cxn ang="0">
                  <a:pos x="77" y="291"/>
                </a:cxn>
                <a:cxn ang="0">
                  <a:pos x="53" y="288"/>
                </a:cxn>
                <a:cxn ang="0">
                  <a:pos x="31" y="275"/>
                </a:cxn>
                <a:cxn ang="0">
                  <a:pos x="12" y="257"/>
                </a:cxn>
                <a:cxn ang="0">
                  <a:pos x="61" y="109"/>
                </a:cxn>
                <a:cxn ang="0">
                  <a:pos x="24" y="85"/>
                </a:cxn>
                <a:cxn ang="0">
                  <a:pos x="0" y="53"/>
                </a:cxn>
                <a:cxn ang="0">
                  <a:pos x="19" y="22"/>
                </a:cxn>
                <a:cxn ang="0">
                  <a:pos x="54" y="0"/>
                </a:cxn>
                <a:cxn ang="0">
                  <a:pos x="82" y="6"/>
                </a:cxn>
                <a:cxn ang="0">
                  <a:pos x="103" y="29"/>
                </a:cxn>
                <a:cxn ang="0">
                  <a:pos x="132" y="57"/>
                </a:cxn>
                <a:cxn ang="0">
                  <a:pos x="175" y="64"/>
                </a:cxn>
                <a:cxn ang="0">
                  <a:pos x="215" y="43"/>
                </a:cxn>
                <a:cxn ang="0">
                  <a:pos x="243" y="16"/>
                </a:cxn>
                <a:cxn ang="0">
                  <a:pos x="265" y="22"/>
                </a:cxn>
                <a:cxn ang="0">
                  <a:pos x="284" y="34"/>
                </a:cxn>
                <a:cxn ang="0">
                  <a:pos x="301" y="52"/>
                </a:cxn>
                <a:cxn ang="0">
                  <a:pos x="318" y="72"/>
                </a:cxn>
                <a:cxn ang="0">
                  <a:pos x="314" y="98"/>
                </a:cxn>
                <a:cxn ang="0">
                  <a:pos x="296" y="115"/>
                </a:cxn>
                <a:cxn ang="0">
                  <a:pos x="278" y="123"/>
                </a:cxn>
                <a:cxn ang="0">
                  <a:pos x="260" y="130"/>
                </a:cxn>
                <a:cxn ang="0">
                  <a:pos x="249" y="152"/>
                </a:cxn>
                <a:cxn ang="0">
                  <a:pos x="257" y="180"/>
                </a:cxn>
                <a:cxn ang="0">
                  <a:pos x="288" y="210"/>
                </a:cxn>
                <a:cxn ang="0">
                  <a:pos x="321" y="231"/>
                </a:cxn>
                <a:cxn ang="0">
                  <a:pos x="339" y="231"/>
                </a:cxn>
                <a:cxn ang="0">
                  <a:pos x="358" y="228"/>
                </a:cxn>
                <a:cxn ang="0">
                  <a:pos x="377" y="200"/>
                </a:cxn>
                <a:cxn ang="0">
                  <a:pos x="385" y="171"/>
                </a:cxn>
                <a:cxn ang="0">
                  <a:pos x="404" y="158"/>
                </a:cxn>
                <a:cxn ang="0">
                  <a:pos x="497" y="213"/>
                </a:cxn>
                <a:cxn ang="0">
                  <a:pos x="482" y="238"/>
                </a:cxn>
                <a:cxn ang="0">
                  <a:pos x="458" y="259"/>
                </a:cxn>
                <a:cxn ang="0">
                  <a:pos x="438" y="282"/>
                </a:cxn>
                <a:cxn ang="0">
                  <a:pos x="434" y="313"/>
                </a:cxn>
                <a:cxn ang="0">
                  <a:pos x="467" y="339"/>
                </a:cxn>
                <a:cxn ang="0">
                  <a:pos x="505" y="362"/>
                </a:cxn>
                <a:cxn ang="0">
                  <a:pos x="329" y="370"/>
                </a:cxn>
                <a:cxn ang="0">
                  <a:pos x="306" y="395"/>
                </a:cxn>
                <a:cxn ang="0">
                  <a:pos x="287" y="423"/>
                </a:cxn>
                <a:cxn ang="0">
                  <a:pos x="267" y="452"/>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1032" name="Freeform 8"/>
            <p:cNvSpPr>
              <a:spLocks/>
            </p:cNvSpPr>
            <p:nvPr/>
          </p:nvSpPr>
          <p:spPr bwMode="grayWhite">
            <a:xfrm>
              <a:off x="538" y="441"/>
              <a:ext cx="512" cy="509"/>
            </a:xfrm>
            <a:custGeom>
              <a:avLst/>
              <a:gdLst/>
              <a:ahLst/>
              <a:cxnLst>
                <a:cxn ang="0">
                  <a:pos x="67" y="492"/>
                </a:cxn>
                <a:cxn ang="0">
                  <a:pos x="45" y="451"/>
                </a:cxn>
                <a:cxn ang="0">
                  <a:pos x="68" y="418"/>
                </a:cxn>
                <a:cxn ang="0">
                  <a:pos x="106" y="391"/>
                </a:cxn>
                <a:cxn ang="0">
                  <a:pos x="105" y="352"/>
                </a:cxn>
                <a:cxn ang="0">
                  <a:pos x="79" y="324"/>
                </a:cxn>
                <a:cxn ang="0">
                  <a:pos x="44" y="302"/>
                </a:cxn>
                <a:cxn ang="0">
                  <a:pos x="7" y="280"/>
                </a:cxn>
                <a:cxn ang="0">
                  <a:pos x="2" y="258"/>
                </a:cxn>
                <a:cxn ang="0">
                  <a:pos x="13" y="239"/>
                </a:cxn>
                <a:cxn ang="0">
                  <a:pos x="29" y="220"/>
                </a:cxn>
                <a:cxn ang="0">
                  <a:pos x="43" y="201"/>
                </a:cxn>
                <a:cxn ang="0">
                  <a:pos x="65" y="184"/>
                </a:cxn>
                <a:cxn ang="0">
                  <a:pos x="100" y="191"/>
                </a:cxn>
                <a:cxn ang="0">
                  <a:pos x="124" y="210"/>
                </a:cxn>
                <a:cxn ang="0">
                  <a:pos x="150" y="233"/>
                </a:cxn>
                <a:cxn ang="0">
                  <a:pos x="179" y="232"/>
                </a:cxn>
                <a:cxn ang="0">
                  <a:pos x="207" y="223"/>
                </a:cxn>
                <a:cxn ang="0">
                  <a:pos x="230" y="198"/>
                </a:cxn>
                <a:cxn ang="0">
                  <a:pos x="242" y="165"/>
                </a:cxn>
                <a:cxn ang="0">
                  <a:pos x="226" y="143"/>
                </a:cxn>
                <a:cxn ang="0">
                  <a:pos x="203" y="132"/>
                </a:cxn>
                <a:cxn ang="0">
                  <a:pos x="176" y="122"/>
                </a:cxn>
                <a:cxn ang="0">
                  <a:pos x="153" y="111"/>
                </a:cxn>
                <a:cxn ang="0">
                  <a:pos x="142" y="80"/>
                </a:cxn>
                <a:cxn ang="0">
                  <a:pos x="163" y="50"/>
                </a:cxn>
                <a:cxn ang="0">
                  <a:pos x="187" y="36"/>
                </a:cxn>
                <a:cxn ang="0">
                  <a:pos x="211" y="18"/>
                </a:cxn>
                <a:cxn ang="0">
                  <a:pos x="243" y="28"/>
                </a:cxn>
                <a:cxn ang="0">
                  <a:pos x="277" y="54"/>
                </a:cxn>
                <a:cxn ang="0">
                  <a:pos x="314" y="72"/>
                </a:cxn>
                <a:cxn ang="0">
                  <a:pos x="355" y="68"/>
                </a:cxn>
                <a:cxn ang="0">
                  <a:pos x="382" y="36"/>
                </a:cxn>
                <a:cxn ang="0">
                  <a:pos x="411" y="3"/>
                </a:cxn>
                <a:cxn ang="0">
                  <a:pos x="453" y="10"/>
                </a:cxn>
                <a:cxn ang="0">
                  <a:pos x="486" y="36"/>
                </a:cxn>
                <a:cxn ang="0">
                  <a:pos x="489" y="68"/>
                </a:cxn>
                <a:cxn ang="0">
                  <a:pos x="466" y="88"/>
                </a:cxn>
                <a:cxn ang="0">
                  <a:pos x="437" y="107"/>
                </a:cxn>
                <a:cxn ang="0">
                  <a:pos x="422" y="133"/>
                </a:cxn>
                <a:cxn ang="0">
                  <a:pos x="419" y="317"/>
                </a:cxn>
                <a:cxn ang="0">
                  <a:pos x="388" y="302"/>
                </a:cxn>
                <a:cxn ang="0">
                  <a:pos x="364" y="273"/>
                </a:cxn>
                <a:cxn ang="0">
                  <a:pos x="336" y="250"/>
                </a:cxn>
                <a:cxn ang="0">
                  <a:pos x="299" y="252"/>
                </a:cxn>
                <a:cxn ang="0">
                  <a:pos x="275" y="270"/>
                </a:cxn>
                <a:cxn ang="0">
                  <a:pos x="255" y="294"/>
                </a:cxn>
                <a:cxn ang="0">
                  <a:pos x="242" y="323"/>
                </a:cxn>
                <a:cxn ang="0">
                  <a:pos x="241" y="353"/>
                </a:cxn>
                <a:cxn ang="0">
                  <a:pos x="257" y="364"/>
                </a:cxn>
                <a:cxn ang="0">
                  <a:pos x="279" y="368"/>
                </a:cxn>
                <a:cxn ang="0">
                  <a:pos x="304" y="370"/>
                </a:cxn>
                <a:cxn ang="0">
                  <a:pos x="330" y="376"/>
                </a:cxn>
                <a:cxn ang="0">
                  <a:pos x="353" y="407"/>
                </a:cxn>
                <a:cxn ang="0">
                  <a:pos x="352" y="443"/>
                </a:cxn>
                <a:cxn ang="0">
                  <a:pos x="334" y="462"/>
                </a:cxn>
                <a:cxn ang="0">
                  <a:pos x="311" y="479"/>
                </a:cxn>
                <a:cxn ang="0">
                  <a:pos x="278" y="465"/>
                </a:cxn>
                <a:cxn ang="0">
                  <a:pos x="241" y="445"/>
                </a:cxn>
                <a:cxn ang="0">
                  <a:pos x="202" y="432"/>
                </a:cxn>
                <a:cxn ang="0">
                  <a:pos x="98" y="508"/>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1033" name="Freeform 9"/>
            <p:cNvSpPr>
              <a:spLocks/>
            </p:cNvSpPr>
            <p:nvPr/>
          </p:nvSpPr>
          <p:spPr bwMode="grayWhite">
            <a:xfrm>
              <a:off x="459" y="2344"/>
              <a:ext cx="506" cy="470"/>
            </a:xfrm>
            <a:custGeom>
              <a:avLst/>
              <a:gdLst/>
              <a:ahLst/>
              <a:cxnLst>
                <a:cxn ang="0">
                  <a:pos x="229" y="453"/>
                </a:cxn>
                <a:cxn ang="0">
                  <a:pos x="200" y="429"/>
                </a:cxn>
                <a:cxn ang="0">
                  <a:pos x="175" y="402"/>
                </a:cxn>
                <a:cxn ang="0">
                  <a:pos x="158" y="368"/>
                </a:cxn>
                <a:cxn ang="0">
                  <a:pos x="241" y="275"/>
                </a:cxn>
                <a:cxn ang="0">
                  <a:pos x="224" y="248"/>
                </a:cxn>
                <a:cxn ang="0">
                  <a:pos x="198" y="228"/>
                </a:cxn>
                <a:cxn ang="0">
                  <a:pos x="166" y="214"/>
                </a:cxn>
                <a:cxn ang="0">
                  <a:pos x="139" y="217"/>
                </a:cxn>
                <a:cxn ang="0">
                  <a:pos x="128" y="238"/>
                </a:cxn>
                <a:cxn ang="0">
                  <a:pos x="120" y="262"/>
                </a:cxn>
                <a:cxn ang="0">
                  <a:pos x="104" y="283"/>
                </a:cxn>
                <a:cxn ang="0">
                  <a:pos x="77" y="291"/>
                </a:cxn>
                <a:cxn ang="0">
                  <a:pos x="53" y="288"/>
                </a:cxn>
                <a:cxn ang="0">
                  <a:pos x="31" y="275"/>
                </a:cxn>
                <a:cxn ang="0">
                  <a:pos x="12" y="257"/>
                </a:cxn>
                <a:cxn ang="0">
                  <a:pos x="61" y="109"/>
                </a:cxn>
                <a:cxn ang="0">
                  <a:pos x="24" y="85"/>
                </a:cxn>
                <a:cxn ang="0">
                  <a:pos x="0" y="53"/>
                </a:cxn>
                <a:cxn ang="0">
                  <a:pos x="19" y="22"/>
                </a:cxn>
                <a:cxn ang="0">
                  <a:pos x="54" y="0"/>
                </a:cxn>
                <a:cxn ang="0">
                  <a:pos x="82" y="6"/>
                </a:cxn>
                <a:cxn ang="0">
                  <a:pos x="103" y="29"/>
                </a:cxn>
                <a:cxn ang="0">
                  <a:pos x="132" y="57"/>
                </a:cxn>
                <a:cxn ang="0">
                  <a:pos x="175" y="64"/>
                </a:cxn>
                <a:cxn ang="0">
                  <a:pos x="215" y="43"/>
                </a:cxn>
                <a:cxn ang="0">
                  <a:pos x="243" y="16"/>
                </a:cxn>
                <a:cxn ang="0">
                  <a:pos x="265" y="22"/>
                </a:cxn>
                <a:cxn ang="0">
                  <a:pos x="284" y="34"/>
                </a:cxn>
                <a:cxn ang="0">
                  <a:pos x="301" y="52"/>
                </a:cxn>
                <a:cxn ang="0">
                  <a:pos x="318" y="72"/>
                </a:cxn>
                <a:cxn ang="0">
                  <a:pos x="314" y="98"/>
                </a:cxn>
                <a:cxn ang="0">
                  <a:pos x="296" y="115"/>
                </a:cxn>
                <a:cxn ang="0">
                  <a:pos x="278" y="123"/>
                </a:cxn>
                <a:cxn ang="0">
                  <a:pos x="260" y="130"/>
                </a:cxn>
                <a:cxn ang="0">
                  <a:pos x="249" y="152"/>
                </a:cxn>
                <a:cxn ang="0">
                  <a:pos x="257" y="180"/>
                </a:cxn>
                <a:cxn ang="0">
                  <a:pos x="288" y="210"/>
                </a:cxn>
                <a:cxn ang="0">
                  <a:pos x="321" y="231"/>
                </a:cxn>
                <a:cxn ang="0">
                  <a:pos x="339" y="231"/>
                </a:cxn>
                <a:cxn ang="0">
                  <a:pos x="358" y="228"/>
                </a:cxn>
                <a:cxn ang="0">
                  <a:pos x="377" y="200"/>
                </a:cxn>
                <a:cxn ang="0">
                  <a:pos x="385" y="171"/>
                </a:cxn>
                <a:cxn ang="0">
                  <a:pos x="404" y="158"/>
                </a:cxn>
                <a:cxn ang="0">
                  <a:pos x="497" y="213"/>
                </a:cxn>
                <a:cxn ang="0">
                  <a:pos x="482" y="238"/>
                </a:cxn>
                <a:cxn ang="0">
                  <a:pos x="458" y="259"/>
                </a:cxn>
                <a:cxn ang="0">
                  <a:pos x="438" y="282"/>
                </a:cxn>
                <a:cxn ang="0">
                  <a:pos x="434" y="313"/>
                </a:cxn>
                <a:cxn ang="0">
                  <a:pos x="467" y="339"/>
                </a:cxn>
                <a:cxn ang="0">
                  <a:pos x="505" y="362"/>
                </a:cxn>
                <a:cxn ang="0">
                  <a:pos x="329" y="370"/>
                </a:cxn>
                <a:cxn ang="0">
                  <a:pos x="306" y="395"/>
                </a:cxn>
                <a:cxn ang="0">
                  <a:pos x="287" y="423"/>
                </a:cxn>
                <a:cxn ang="0">
                  <a:pos x="267" y="452"/>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1034" name="Freeform 10"/>
            <p:cNvSpPr>
              <a:spLocks/>
            </p:cNvSpPr>
            <p:nvPr/>
          </p:nvSpPr>
          <p:spPr bwMode="grayWhite">
            <a:xfrm>
              <a:off x="477" y="2884"/>
              <a:ext cx="447" cy="520"/>
            </a:xfrm>
            <a:custGeom>
              <a:avLst/>
              <a:gdLst/>
              <a:ahLst/>
              <a:cxnLst>
                <a:cxn ang="0">
                  <a:pos x="254" y="495"/>
                </a:cxn>
                <a:cxn ang="0">
                  <a:pos x="245" y="454"/>
                </a:cxn>
                <a:cxn ang="0">
                  <a:pos x="230" y="417"/>
                </a:cxn>
                <a:cxn ang="0">
                  <a:pos x="193" y="402"/>
                </a:cxn>
                <a:cxn ang="0">
                  <a:pos x="150" y="412"/>
                </a:cxn>
                <a:cxn ang="0">
                  <a:pos x="112" y="417"/>
                </a:cxn>
                <a:cxn ang="0">
                  <a:pos x="93" y="399"/>
                </a:cxn>
                <a:cxn ang="0">
                  <a:pos x="81" y="370"/>
                </a:cxn>
                <a:cxn ang="0">
                  <a:pos x="75" y="339"/>
                </a:cxn>
                <a:cxn ang="0">
                  <a:pos x="76" y="309"/>
                </a:cxn>
                <a:cxn ang="0">
                  <a:pos x="106" y="300"/>
                </a:cxn>
                <a:cxn ang="0">
                  <a:pos x="146" y="307"/>
                </a:cxn>
                <a:cxn ang="0">
                  <a:pos x="175" y="294"/>
                </a:cxn>
                <a:cxn ang="0">
                  <a:pos x="186" y="273"/>
                </a:cxn>
                <a:cxn ang="0">
                  <a:pos x="189" y="246"/>
                </a:cxn>
                <a:cxn ang="0">
                  <a:pos x="188" y="219"/>
                </a:cxn>
                <a:cxn ang="0">
                  <a:pos x="178" y="191"/>
                </a:cxn>
                <a:cxn ang="0">
                  <a:pos x="153" y="171"/>
                </a:cxn>
                <a:cxn ang="0">
                  <a:pos x="123" y="172"/>
                </a:cxn>
                <a:cxn ang="0">
                  <a:pos x="93" y="185"/>
                </a:cxn>
                <a:cxn ang="0">
                  <a:pos x="64" y="194"/>
                </a:cxn>
                <a:cxn ang="0">
                  <a:pos x="34" y="185"/>
                </a:cxn>
                <a:cxn ang="0">
                  <a:pos x="19" y="166"/>
                </a:cxn>
                <a:cxn ang="0">
                  <a:pos x="9" y="146"/>
                </a:cxn>
                <a:cxn ang="0">
                  <a:pos x="2" y="122"/>
                </a:cxn>
                <a:cxn ang="0">
                  <a:pos x="0" y="98"/>
                </a:cxn>
                <a:cxn ang="0">
                  <a:pos x="387" y="12"/>
                </a:cxn>
                <a:cxn ang="0">
                  <a:pos x="399" y="41"/>
                </a:cxn>
                <a:cxn ang="0">
                  <a:pos x="406" y="74"/>
                </a:cxn>
                <a:cxn ang="0">
                  <a:pos x="411" y="107"/>
                </a:cxn>
                <a:cxn ang="0">
                  <a:pos x="396" y="141"/>
                </a:cxn>
                <a:cxn ang="0">
                  <a:pos x="375" y="144"/>
                </a:cxn>
                <a:cxn ang="0">
                  <a:pos x="354" y="141"/>
                </a:cxn>
                <a:cxn ang="0">
                  <a:pos x="332" y="137"/>
                </a:cxn>
                <a:cxn ang="0">
                  <a:pos x="307" y="141"/>
                </a:cxn>
                <a:cxn ang="0">
                  <a:pos x="286" y="166"/>
                </a:cxn>
                <a:cxn ang="0">
                  <a:pos x="285" y="199"/>
                </a:cxn>
                <a:cxn ang="0">
                  <a:pos x="289" y="222"/>
                </a:cxn>
                <a:cxn ang="0">
                  <a:pos x="295" y="247"/>
                </a:cxn>
                <a:cxn ang="0">
                  <a:pos x="308" y="268"/>
                </a:cxn>
                <a:cxn ang="0">
                  <a:pos x="332" y="282"/>
                </a:cxn>
                <a:cxn ang="0">
                  <a:pos x="357" y="282"/>
                </a:cxn>
                <a:cxn ang="0">
                  <a:pos x="379" y="272"/>
                </a:cxn>
                <a:cxn ang="0">
                  <a:pos x="402" y="262"/>
                </a:cxn>
                <a:cxn ang="0">
                  <a:pos x="426" y="265"/>
                </a:cxn>
                <a:cxn ang="0">
                  <a:pos x="436" y="287"/>
                </a:cxn>
                <a:cxn ang="0">
                  <a:pos x="442" y="312"/>
                </a:cxn>
                <a:cxn ang="0">
                  <a:pos x="444" y="338"/>
                </a:cxn>
                <a:cxn ang="0">
                  <a:pos x="436" y="358"/>
                </a:cxn>
                <a:cxn ang="0">
                  <a:pos x="397" y="366"/>
                </a:cxn>
                <a:cxn ang="0">
                  <a:pos x="363" y="380"/>
                </a:cxn>
                <a:cxn ang="0">
                  <a:pos x="347" y="406"/>
                </a:cxn>
                <a:cxn ang="0">
                  <a:pos x="353" y="437"/>
                </a:cxn>
                <a:cxn ang="0">
                  <a:pos x="372" y="464"/>
                </a:cxn>
                <a:cxn ang="0">
                  <a:pos x="369" y="492"/>
                </a:cxn>
                <a:cxn ang="0">
                  <a:pos x="347" y="503"/>
                </a:cxn>
                <a:cxn ang="0">
                  <a:pos x="323" y="511"/>
                </a:cxn>
                <a:cxn ang="0">
                  <a:pos x="298" y="516"/>
                </a:cxn>
                <a:cxn ang="0">
                  <a:pos x="272" y="519"/>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1035" name="Freeform 11"/>
            <p:cNvSpPr>
              <a:spLocks/>
            </p:cNvSpPr>
            <p:nvPr/>
          </p:nvSpPr>
          <p:spPr bwMode="grayWhite">
            <a:xfrm>
              <a:off x="49" y="2440"/>
              <a:ext cx="409" cy="621"/>
            </a:xfrm>
            <a:custGeom>
              <a:avLst/>
              <a:gdLst/>
              <a:ahLst/>
              <a:cxnLst>
                <a:cxn ang="0">
                  <a:pos x="232" y="620"/>
                </a:cxn>
                <a:cxn ang="0">
                  <a:pos x="189" y="605"/>
                </a:cxn>
                <a:cxn ang="0">
                  <a:pos x="182" y="565"/>
                </a:cxn>
                <a:cxn ang="0">
                  <a:pos x="193" y="519"/>
                </a:cxn>
                <a:cxn ang="0">
                  <a:pos x="165" y="492"/>
                </a:cxn>
                <a:cxn ang="0">
                  <a:pos x="126" y="490"/>
                </a:cxn>
                <a:cxn ang="0">
                  <a:pos x="87" y="497"/>
                </a:cxn>
                <a:cxn ang="0">
                  <a:pos x="44" y="505"/>
                </a:cxn>
                <a:cxn ang="0">
                  <a:pos x="25" y="493"/>
                </a:cxn>
                <a:cxn ang="0">
                  <a:pos x="21" y="472"/>
                </a:cxn>
                <a:cxn ang="0">
                  <a:pos x="19" y="448"/>
                </a:cxn>
                <a:cxn ang="0">
                  <a:pos x="17" y="423"/>
                </a:cxn>
                <a:cxn ang="0">
                  <a:pos x="21" y="396"/>
                </a:cxn>
                <a:cxn ang="0">
                  <a:pos x="52" y="377"/>
                </a:cxn>
                <a:cxn ang="0">
                  <a:pos x="82" y="375"/>
                </a:cxn>
                <a:cxn ang="0">
                  <a:pos x="116" y="373"/>
                </a:cxn>
                <a:cxn ang="0">
                  <a:pos x="137" y="354"/>
                </a:cxn>
                <a:cxn ang="0">
                  <a:pos x="151" y="327"/>
                </a:cxn>
                <a:cxn ang="0">
                  <a:pos x="151" y="294"/>
                </a:cxn>
                <a:cxn ang="0">
                  <a:pos x="137" y="262"/>
                </a:cxn>
                <a:cxn ang="0">
                  <a:pos x="111" y="256"/>
                </a:cxn>
                <a:cxn ang="0">
                  <a:pos x="86" y="264"/>
                </a:cxn>
                <a:cxn ang="0">
                  <a:pos x="60" y="275"/>
                </a:cxn>
                <a:cxn ang="0">
                  <a:pos x="35" y="282"/>
                </a:cxn>
                <a:cxn ang="0">
                  <a:pos x="6" y="268"/>
                </a:cxn>
                <a:cxn ang="0">
                  <a:pos x="1" y="231"/>
                </a:cxn>
                <a:cxn ang="0">
                  <a:pos x="9" y="205"/>
                </a:cxn>
                <a:cxn ang="0">
                  <a:pos x="15" y="175"/>
                </a:cxn>
                <a:cxn ang="0">
                  <a:pos x="44" y="161"/>
                </a:cxn>
                <a:cxn ang="0">
                  <a:pos x="87" y="156"/>
                </a:cxn>
                <a:cxn ang="0">
                  <a:pos x="127" y="145"/>
                </a:cxn>
                <a:cxn ang="0">
                  <a:pos x="154" y="113"/>
                </a:cxn>
                <a:cxn ang="0">
                  <a:pos x="152" y="72"/>
                </a:cxn>
                <a:cxn ang="0">
                  <a:pos x="150" y="29"/>
                </a:cxn>
                <a:cxn ang="0">
                  <a:pos x="186" y="4"/>
                </a:cxn>
                <a:cxn ang="0">
                  <a:pos x="228" y="1"/>
                </a:cxn>
                <a:cxn ang="0">
                  <a:pos x="252" y="22"/>
                </a:cxn>
                <a:cxn ang="0">
                  <a:pos x="248" y="53"/>
                </a:cxn>
                <a:cxn ang="0">
                  <a:pos x="241" y="86"/>
                </a:cxn>
                <a:cxn ang="0">
                  <a:pos x="247" y="116"/>
                </a:cxn>
                <a:cxn ang="0">
                  <a:pos x="371" y="252"/>
                </a:cxn>
                <a:cxn ang="0">
                  <a:pos x="338" y="262"/>
                </a:cxn>
                <a:cxn ang="0">
                  <a:pos x="301" y="257"/>
                </a:cxn>
                <a:cxn ang="0">
                  <a:pos x="264" y="260"/>
                </a:cxn>
                <a:cxn ang="0">
                  <a:pos x="237" y="286"/>
                </a:cxn>
                <a:cxn ang="0">
                  <a:pos x="233" y="316"/>
                </a:cxn>
                <a:cxn ang="0">
                  <a:pos x="234" y="348"/>
                </a:cxn>
                <a:cxn ang="0">
                  <a:pos x="245" y="377"/>
                </a:cxn>
                <a:cxn ang="0">
                  <a:pos x="265" y="400"/>
                </a:cxn>
                <a:cxn ang="0">
                  <a:pos x="284" y="397"/>
                </a:cxn>
                <a:cxn ang="0">
                  <a:pos x="303" y="385"/>
                </a:cxn>
                <a:cxn ang="0">
                  <a:pos x="322" y="370"/>
                </a:cxn>
                <a:cxn ang="0">
                  <a:pos x="345" y="356"/>
                </a:cxn>
                <a:cxn ang="0">
                  <a:pos x="383" y="363"/>
                </a:cxn>
                <a:cxn ang="0">
                  <a:pos x="407" y="390"/>
                </a:cxn>
                <a:cxn ang="0">
                  <a:pos x="407" y="416"/>
                </a:cxn>
                <a:cxn ang="0">
                  <a:pos x="402" y="444"/>
                </a:cxn>
                <a:cxn ang="0">
                  <a:pos x="368" y="456"/>
                </a:cxn>
                <a:cxn ang="0">
                  <a:pos x="327" y="467"/>
                </a:cxn>
                <a:cxn ang="0">
                  <a:pos x="291" y="485"/>
                </a:cxn>
                <a:cxn ang="0">
                  <a:pos x="266" y="61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1036" name="Freeform 12"/>
            <p:cNvSpPr>
              <a:spLocks/>
            </p:cNvSpPr>
            <p:nvPr/>
          </p:nvSpPr>
          <p:spPr bwMode="grayWhite">
            <a:xfrm>
              <a:off x="548" y="-13"/>
              <a:ext cx="439" cy="396"/>
            </a:xfrm>
            <a:custGeom>
              <a:avLst/>
              <a:gdLst/>
              <a:ahLst/>
              <a:cxnLst>
                <a:cxn ang="0">
                  <a:pos x="246" y="372"/>
                </a:cxn>
                <a:cxn ang="0">
                  <a:pos x="237" y="330"/>
                </a:cxn>
                <a:cxn ang="0">
                  <a:pos x="222" y="293"/>
                </a:cxn>
                <a:cxn ang="0">
                  <a:pos x="185" y="278"/>
                </a:cxn>
                <a:cxn ang="0">
                  <a:pos x="142" y="289"/>
                </a:cxn>
                <a:cxn ang="0">
                  <a:pos x="104" y="293"/>
                </a:cxn>
                <a:cxn ang="0">
                  <a:pos x="85" y="275"/>
                </a:cxn>
                <a:cxn ang="0">
                  <a:pos x="73" y="247"/>
                </a:cxn>
                <a:cxn ang="0">
                  <a:pos x="67" y="215"/>
                </a:cxn>
                <a:cxn ang="0">
                  <a:pos x="68" y="185"/>
                </a:cxn>
                <a:cxn ang="0">
                  <a:pos x="99" y="176"/>
                </a:cxn>
                <a:cxn ang="0">
                  <a:pos x="139" y="183"/>
                </a:cxn>
                <a:cxn ang="0">
                  <a:pos x="167" y="170"/>
                </a:cxn>
                <a:cxn ang="0">
                  <a:pos x="179" y="149"/>
                </a:cxn>
                <a:cxn ang="0">
                  <a:pos x="181" y="123"/>
                </a:cxn>
                <a:cxn ang="0">
                  <a:pos x="180" y="96"/>
                </a:cxn>
                <a:cxn ang="0">
                  <a:pos x="170" y="68"/>
                </a:cxn>
                <a:cxn ang="0">
                  <a:pos x="146" y="48"/>
                </a:cxn>
                <a:cxn ang="0">
                  <a:pos x="115" y="49"/>
                </a:cxn>
                <a:cxn ang="0">
                  <a:pos x="86" y="62"/>
                </a:cxn>
                <a:cxn ang="0">
                  <a:pos x="56" y="71"/>
                </a:cxn>
                <a:cxn ang="0">
                  <a:pos x="26" y="62"/>
                </a:cxn>
                <a:cxn ang="0">
                  <a:pos x="11" y="43"/>
                </a:cxn>
                <a:cxn ang="0">
                  <a:pos x="1" y="22"/>
                </a:cxn>
                <a:cxn ang="0">
                  <a:pos x="388" y="18"/>
                </a:cxn>
                <a:cxn ang="0">
                  <a:pos x="367" y="21"/>
                </a:cxn>
                <a:cxn ang="0">
                  <a:pos x="346" y="18"/>
                </a:cxn>
                <a:cxn ang="0">
                  <a:pos x="324" y="13"/>
                </a:cxn>
                <a:cxn ang="0">
                  <a:pos x="299" y="18"/>
                </a:cxn>
                <a:cxn ang="0">
                  <a:pos x="278" y="43"/>
                </a:cxn>
                <a:cxn ang="0">
                  <a:pos x="277" y="75"/>
                </a:cxn>
                <a:cxn ang="0">
                  <a:pos x="281" y="99"/>
                </a:cxn>
                <a:cxn ang="0">
                  <a:pos x="287" y="124"/>
                </a:cxn>
                <a:cxn ang="0">
                  <a:pos x="300" y="145"/>
                </a:cxn>
                <a:cxn ang="0">
                  <a:pos x="325" y="159"/>
                </a:cxn>
                <a:cxn ang="0">
                  <a:pos x="349" y="158"/>
                </a:cxn>
                <a:cxn ang="0">
                  <a:pos x="371" y="148"/>
                </a:cxn>
                <a:cxn ang="0">
                  <a:pos x="394" y="138"/>
                </a:cxn>
                <a:cxn ang="0">
                  <a:pos x="418" y="142"/>
                </a:cxn>
                <a:cxn ang="0">
                  <a:pos x="428" y="163"/>
                </a:cxn>
                <a:cxn ang="0">
                  <a:pos x="434" y="188"/>
                </a:cxn>
                <a:cxn ang="0">
                  <a:pos x="436" y="215"/>
                </a:cxn>
                <a:cxn ang="0">
                  <a:pos x="428" y="234"/>
                </a:cxn>
                <a:cxn ang="0">
                  <a:pos x="389" y="242"/>
                </a:cxn>
                <a:cxn ang="0">
                  <a:pos x="355" y="257"/>
                </a:cxn>
                <a:cxn ang="0">
                  <a:pos x="339" y="282"/>
                </a:cxn>
                <a:cxn ang="0">
                  <a:pos x="345" y="313"/>
                </a:cxn>
                <a:cxn ang="0">
                  <a:pos x="364" y="340"/>
                </a:cxn>
                <a:cxn ang="0">
                  <a:pos x="361" y="368"/>
                </a:cxn>
                <a:cxn ang="0">
                  <a:pos x="339" y="379"/>
                </a:cxn>
                <a:cxn ang="0">
                  <a:pos x="315" y="387"/>
                </a:cxn>
                <a:cxn ang="0">
                  <a:pos x="290" y="392"/>
                </a:cxn>
                <a:cxn ang="0">
                  <a:pos x="264" y="39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1037" name="Freeform 13"/>
            <p:cNvSpPr>
              <a:spLocks/>
            </p:cNvSpPr>
            <p:nvPr/>
          </p:nvSpPr>
          <p:spPr bwMode="grayWhite">
            <a:xfrm>
              <a:off x="-11" y="3121"/>
              <a:ext cx="513" cy="493"/>
            </a:xfrm>
            <a:custGeom>
              <a:avLst/>
              <a:gdLst/>
              <a:ahLst/>
              <a:cxnLst>
                <a:cxn ang="0">
                  <a:pos x="111" y="481"/>
                </a:cxn>
                <a:cxn ang="0">
                  <a:pos x="85" y="463"/>
                </a:cxn>
                <a:cxn ang="0">
                  <a:pos x="64" y="433"/>
                </a:cxn>
                <a:cxn ang="0">
                  <a:pos x="0" y="275"/>
                </a:cxn>
                <a:cxn ang="0">
                  <a:pos x="3" y="259"/>
                </a:cxn>
                <a:cxn ang="0">
                  <a:pos x="10" y="240"/>
                </a:cxn>
                <a:cxn ang="0">
                  <a:pos x="21" y="222"/>
                </a:cxn>
                <a:cxn ang="0">
                  <a:pos x="35" y="205"/>
                </a:cxn>
                <a:cxn ang="0">
                  <a:pos x="49" y="193"/>
                </a:cxn>
                <a:cxn ang="0">
                  <a:pos x="81" y="193"/>
                </a:cxn>
                <a:cxn ang="0">
                  <a:pos x="112" y="205"/>
                </a:cxn>
                <a:cxn ang="0">
                  <a:pos x="142" y="220"/>
                </a:cxn>
                <a:cxn ang="0">
                  <a:pos x="169" y="226"/>
                </a:cxn>
                <a:cxn ang="0">
                  <a:pos x="194" y="211"/>
                </a:cxn>
                <a:cxn ang="0">
                  <a:pos x="212" y="183"/>
                </a:cxn>
                <a:cxn ang="0">
                  <a:pos x="222" y="156"/>
                </a:cxn>
                <a:cxn ang="0">
                  <a:pos x="213" y="128"/>
                </a:cxn>
                <a:cxn ang="0">
                  <a:pos x="198" y="115"/>
                </a:cxn>
                <a:cxn ang="0">
                  <a:pos x="178" y="105"/>
                </a:cxn>
                <a:cxn ang="0">
                  <a:pos x="158" y="95"/>
                </a:cxn>
                <a:cxn ang="0">
                  <a:pos x="142" y="81"/>
                </a:cxn>
                <a:cxn ang="0">
                  <a:pos x="137" y="60"/>
                </a:cxn>
                <a:cxn ang="0">
                  <a:pos x="146" y="38"/>
                </a:cxn>
                <a:cxn ang="0">
                  <a:pos x="160" y="20"/>
                </a:cxn>
                <a:cxn ang="0">
                  <a:pos x="176" y="0"/>
                </a:cxn>
                <a:cxn ang="0">
                  <a:pos x="198" y="15"/>
                </a:cxn>
                <a:cxn ang="0">
                  <a:pos x="224" y="26"/>
                </a:cxn>
                <a:cxn ang="0">
                  <a:pos x="251" y="34"/>
                </a:cxn>
                <a:cxn ang="0">
                  <a:pos x="279" y="38"/>
                </a:cxn>
                <a:cxn ang="0">
                  <a:pos x="307" y="37"/>
                </a:cxn>
                <a:cxn ang="0">
                  <a:pos x="285" y="123"/>
                </a:cxn>
                <a:cxn ang="0">
                  <a:pos x="295" y="131"/>
                </a:cxn>
                <a:cxn ang="0">
                  <a:pos x="308" y="140"/>
                </a:cxn>
                <a:cxn ang="0">
                  <a:pos x="337" y="134"/>
                </a:cxn>
                <a:cxn ang="0">
                  <a:pos x="357" y="101"/>
                </a:cxn>
                <a:cxn ang="0">
                  <a:pos x="382" y="69"/>
                </a:cxn>
                <a:cxn ang="0">
                  <a:pos x="395" y="94"/>
                </a:cxn>
                <a:cxn ang="0">
                  <a:pos x="416" y="117"/>
                </a:cxn>
                <a:cxn ang="0">
                  <a:pos x="441" y="137"/>
                </a:cxn>
                <a:cxn ang="0">
                  <a:pos x="469" y="154"/>
                </a:cxn>
                <a:cxn ang="0">
                  <a:pos x="501" y="170"/>
                </a:cxn>
                <a:cxn ang="0">
                  <a:pos x="431" y="287"/>
                </a:cxn>
                <a:cxn ang="0">
                  <a:pos x="316" y="222"/>
                </a:cxn>
                <a:cxn ang="0">
                  <a:pos x="299" y="240"/>
                </a:cxn>
                <a:cxn ang="0">
                  <a:pos x="283" y="261"/>
                </a:cxn>
                <a:cxn ang="0">
                  <a:pos x="271" y="284"/>
                </a:cxn>
                <a:cxn ang="0">
                  <a:pos x="262" y="308"/>
                </a:cxn>
                <a:cxn ang="0">
                  <a:pos x="265" y="334"/>
                </a:cxn>
                <a:cxn ang="0">
                  <a:pos x="290" y="351"/>
                </a:cxn>
                <a:cxn ang="0">
                  <a:pos x="325" y="356"/>
                </a:cxn>
                <a:cxn ang="0">
                  <a:pos x="360" y="359"/>
                </a:cxn>
                <a:cxn ang="0">
                  <a:pos x="388" y="370"/>
                </a:cxn>
                <a:cxn ang="0">
                  <a:pos x="400" y="401"/>
                </a:cxn>
                <a:cxn ang="0">
                  <a:pos x="202" y="404"/>
                </a:cxn>
                <a:cxn ang="0">
                  <a:pos x="162" y="479"/>
                </a:cxn>
                <a:cxn ang="0">
                  <a:pos x="150" y="484"/>
                </a:cxn>
                <a:cxn ang="0">
                  <a:pos x="138" y="492"/>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1038" name="Freeform 14"/>
            <p:cNvSpPr>
              <a:spLocks/>
            </p:cNvSpPr>
            <p:nvPr/>
          </p:nvSpPr>
          <p:spPr bwMode="grayWhite">
            <a:xfrm>
              <a:off x="380" y="3463"/>
              <a:ext cx="512" cy="509"/>
            </a:xfrm>
            <a:custGeom>
              <a:avLst/>
              <a:gdLst/>
              <a:ahLst/>
              <a:cxnLst>
                <a:cxn ang="0">
                  <a:pos x="67" y="492"/>
                </a:cxn>
                <a:cxn ang="0">
                  <a:pos x="45" y="451"/>
                </a:cxn>
                <a:cxn ang="0">
                  <a:pos x="68" y="418"/>
                </a:cxn>
                <a:cxn ang="0">
                  <a:pos x="106" y="391"/>
                </a:cxn>
                <a:cxn ang="0">
                  <a:pos x="105" y="352"/>
                </a:cxn>
                <a:cxn ang="0">
                  <a:pos x="79" y="324"/>
                </a:cxn>
                <a:cxn ang="0">
                  <a:pos x="44" y="302"/>
                </a:cxn>
                <a:cxn ang="0">
                  <a:pos x="7" y="280"/>
                </a:cxn>
                <a:cxn ang="0">
                  <a:pos x="2" y="258"/>
                </a:cxn>
                <a:cxn ang="0">
                  <a:pos x="13" y="239"/>
                </a:cxn>
                <a:cxn ang="0">
                  <a:pos x="29" y="220"/>
                </a:cxn>
                <a:cxn ang="0">
                  <a:pos x="43" y="201"/>
                </a:cxn>
                <a:cxn ang="0">
                  <a:pos x="65" y="184"/>
                </a:cxn>
                <a:cxn ang="0">
                  <a:pos x="100" y="191"/>
                </a:cxn>
                <a:cxn ang="0">
                  <a:pos x="124" y="210"/>
                </a:cxn>
                <a:cxn ang="0">
                  <a:pos x="150" y="233"/>
                </a:cxn>
                <a:cxn ang="0">
                  <a:pos x="179" y="232"/>
                </a:cxn>
                <a:cxn ang="0">
                  <a:pos x="207" y="223"/>
                </a:cxn>
                <a:cxn ang="0">
                  <a:pos x="230" y="198"/>
                </a:cxn>
                <a:cxn ang="0">
                  <a:pos x="242" y="165"/>
                </a:cxn>
                <a:cxn ang="0">
                  <a:pos x="226" y="143"/>
                </a:cxn>
                <a:cxn ang="0">
                  <a:pos x="203" y="132"/>
                </a:cxn>
                <a:cxn ang="0">
                  <a:pos x="176" y="122"/>
                </a:cxn>
                <a:cxn ang="0">
                  <a:pos x="153" y="111"/>
                </a:cxn>
                <a:cxn ang="0">
                  <a:pos x="142" y="80"/>
                </a:cxn>
                <a:cxn ang="0">
                  <a:pos x="163" y="50"/>
                </a:cxn>
                <a:cxn ang="0">
                  <a:pos x="187" y="36"/>
                </a:cxn>
                <a:cxn ang="0">
                  <a:pos x="211" y="18"/>
                </a:cxn>
                <a:cxn ang="0">
                  <a:pos x="243" y="28"/>
                </a:cxn>
                <a:cxn ang="0">
                  <a:pos x="277" y="54"/>
                </a:cxn>
                <a:cxn ang="0">
                  <a:pos x="314" y="72"/>
                </a:cxn>
                <a:cxn ang="0">
                  <a:pos x="355" y="68"/>
                </a:cxn>
                <a:cxn ang="0">
                  <a:pos x="382" y="36"/>
                </a:cxn>
                <a:cxn ang="0">
                  <a:pos x="411" y="3"/>
                </a:cxn>
                <a:cxn ang="0">
                  <a:pos x="453" y="10"/>
                </a:cxn>
                <a:cxn ang="0">
                  <a:pos x="486" y="36"/>
                </a:cxn>
                <a:cxn ang="0">
                  <a:pos x="489" y="68"/>
                </a:cxn>
                <a:cxn ang="0">
                  <a:pos x="466" y="88"/>
                </a:cxn>
                <a:cxn ang="0">
                  <a:pos x="437" y="107"/>
                </a:cxn>
                <a:cxn ang="0">
                  <a:pos x="422" y="133"/>
                </a:cxn>
                <a:cxn ang="0">
                  <a:pos x="419" y="317"/>
                </a:cxn>
                <a:cxn ang="0">
                  <a:pos x="388" y="302"/>
                </a:cxn>
                <a:cxn ang="0">
                  <a:pos x="364" y="273"/>
                </a:cxn>
                <a:cxn ang="0">
                  <a:pos x="336" y="250"/>
                </a:cxn>
                <a:cxn ang="0">
                  <a:pos x="299" y="252"/>
                </a:cxn>
                <a:cxn ang="0">
                  <a:pos x="275" y="270"/>
                </a:cxn>
                <a:cxn ang="0">
                  <a:pos x="255" y="294"/>
                </a:cxn>
                <a:cxn ang="0">
                  <a:pos x="242" y="323"/>
                </a:cxn>
                <a:cxn ang="0">
                  <a:pos x="241" y="353"/>
                </a:cxn>
                <a:cxn ang="0">
                  <a:pos x="257" y="364"/>
                </a:cxn>
                <a:cxn ang="0">
                  <a:pos x="279" y="368"/>
                </a:cxn>
                <a:cxn ang="0">
                  <a:pos x="304" y="370"/>
                </a:cxn>
                <a:cxn ang="0">
                  <a:pos x="330" y="376"/>
                </a:cxn>
                <a:cxn ang="0">
                  <a:pos x="353" y="407"/>
                </a:cxn>
                <a:cxn ang="0">
                  <a:pos x="352" y="443"/>
                </a:cxn>
                <a:cxn ang="0">
                  <a:pos x="334" y="462"/>
                </a:cxn>
                <a:cxn ang="0">
                  <a:pos x="311" y="479"/>
                </a:cxn>
                <a:cxn ang="0">
                  <a:pos x="278" y="465"/>
                </a:cxn>
                <a:cxn ang="0">
                  <a:pos x="241" y="445"/>
                </a:cxn>
                <a:cxn ang="0">
                  <a:pos x="202" y="432"/>
                </a:cxn>
                <a:cxn ang="0">
                  <a:pos x="98" y="508"/>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1039" name="Freeform 15"/>
            <p:cNvSpPr>
              <a:spLocks/>
            </p:cNvSpPr>
            <p:nvPr/>
          </p:nvSpPr>
          <p:spPr bwMode="grayWhite">
            <a:xfrm>
              <a:off x="705" y="3827"/>
              <a:ext cx="513" cy="493"/>
            </a:xfrm>
            <a:custGeom>
              <a:avLst/>
              <a:gdLst/>
              <a:ahLst/>
              <a:cxnLst>
                <a:cxn ang="0">
                  <a:pos x="111" y="481"/>
                </a:cxn>
                <a:cxn ang="0">
                  <a:pos x="85" y="463"/>
                </a:cxn>
                <a:cxn ang="0">
                  <a:pos x="64" y="433"/>
                </a:cxn>
                <a:cxn ang="0">
                  <a:pos x="0" y="275"/>
                </a:cxn>
                <a:cxn ang="0">
                  <a:pos x="3" y="259"/>
                </a:cxn>
                <a:cxn ang="0">
                  <a:pos x="10" y="240"/>
                </a:cxn>
                <a:cxn ang="0">
                  <a:pos x="21" y="222"/>
                </a:cxn>
                <a:cxn ang="0">
                  <a:pos x="35" y="205"/>
                </a:cxn>
                <a:cxn ang="0">
                  <a:pos x="49" y="193"/>
                </a:cxn>
                <a:cxn ang="0">
                  <a:pos x="81" y="193"/>
                </a:cxn>
                <a:cxn ang="0">
                  <a:pos x="112" y="205"/>
                </a:cxn>
                <a:cxn ang="0">
                  <a:pos x="142" y="220"/>
                </a:cxn>
                <a:cxn ang="0">
                  <a:pos x="169" y="226"/>
                </a:cxn>
                <a:cxn ang="0">
                  <a:pos x="194" y="211"/>
                </a:cxn>
                <a:cxn ang="0">
                  <a:pos x="212" y="183"/>
                </a:cxn>
                <a:cxn ang="0">
                  <a:pos x="222" y="156"/>
                </a:cxn>
                <a:cxn ang="0">
                  <a:pos x="213" y="128"/>
                </a:cxn>
                <a:cxn ang="0">
                  <a:pos x="198" y="115"/>
                </a:cxn>
                <a:cxn ang="0">
                  <a:pos x="178" y="105"/>
                </a:cxn>
                <a:cxn ang="0">
                  <a:pos x="158" y="95"/>
                </a:cxn>
                <a:cxn ang="0">
                  <a:pos x="142" y="81"/>
                </a:cxn>
                <a:cxn ang="0">
                  <a:pos x="137" y="60"/>
                </a:cxn>
                <a:cxn ang="0">
                  <a:pos x="146" y="38"/>
                </a:cxn>
                <a:cxn ang="0">
                  <a:pos x="160" y="20"/>
                </a:cxn>
                <a:cxn ang="0">
                  <a:pos x="176" y="0"/>
                </a:cxn>
                <a:cxn ang="0">
                  <a:pos x="198" y="15"/>
                </a:cxn>
                <a:cxn ang="0">
                  <a:pos x="224" y="26"/>
                </a:cxn>
                <a:cxn ang="0">
                  <a:pos x="251" y="34"/>
                </a:cxn>
                <a:cxn ang="0">
                  <a:pos x="279" y="38"/>
                </a:cxn>
                <a:cxn ang="0">
                  <a:pos x="307" y="37"/>
                </a:cxn>
                <a:cxn ang="0">
                  <a:pos x="285" y="123"/>
                </a:cxn>
                <a:cxn ang="0">
                  <a:pos x="295" y="131"/>
                </a:cxn>
                <a:cxn ang="0">
                  <a:pos x="308" y="140"/>
                </a:cxn>
                <a:cxn ang="0">
                  <a:pos x="337" y="134"/>
                </a:cxn>
                <a:cxn ang="0">
                  <a:pos x="357" y="101"/>
                </a:cxn>
                <a:cxn ang="0">
                  <a:pos x="382" y="69"/>
                </a:cxn>
                <a:cxn ang="0">
                  <a:pos x="395" y="94"/>
                </a:cxn>
                <a:cxn ang="0">
                  <a:pos x="416" y="117"/>
                </a:cxn>
                <a:cxn ang="0">
                  <a:pos x="441" y="137"/>
                </a:cxn>
                <a:cxn ang="0">
                  <a:pos x="469" y="154"/>
                </a:cxn>
                <a:cxn ang="0">
                  <a:pos x="501" y="170"/>
                </a:cxn>
                <a:cxn ang="0">
                  <a:pos x="431" y="287"/>
                </a:cxn>
                <a:cxn ang="0">
                  <a:pos x="316" y="222"/>
                </a:cxn>
                <a:cxn ang="0">
                  <a:pos x="299" y="240"/>
                </a:cxn>
                <a:cxn ang="0">
                  <a:pos x="283" y="261"/>
                </a:cxn>
                <a:cxn ang="0">
                  <a:pos x="271" y="284"/>
                </a:cxn>
                <a:cxn ang="0">
                  <a:pos x="262" y="308"/>
                </a:cxn>
                <a:cxn ang="0">
                  <a:pos x="265" y="334"/>
                </a:cxn>
                <a:cxn ang="0">
                  <a:pos x="290" y="351"/>
                </a:cxn>
                <a:cxn ang="0">
                  <a:pos x="325" y="356"/>
                </a:cxn>
                <a:cxn ang="0">
                  <a:pos x="360" y="359"/>
                </a:cxn>
                <a:cxn ang="0">
                  <a:pos x="388" y="370"/>
                </a:cxn>
                <a:cxn ang="0">
                  <a:pos x="400" y="401"/>
                </a:cxn>
                <a:cxn ang="0">
                  <a:pos x="202" y="404"/>
                </a:cxn>
                <a:cxn ang="0">
                  <a:pos x="162" y="479"/>
                </a:cxn>
                <a:cxn ang="0">
                  <a:pos x="150" y="484"/>
                </a:cxn>
                <a:cxn ang="0">
                  <a:pos x="138" y="492"/>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1040" name="Freeform 16"/>
            <p:cNvSpPr>
              <a:spLocks/>
            </p:cNvSpPr>
            <p:nvPr/>
          </p:nvSpPr>
          <p:spPr bwMode="grayWhite">
            <a:xfrm>
              <a:off x="-3" y="3739"/>
              <a:ext cx="337" cy="355"/>
            </a:xfrm>
            <a:custGeom>
              <a:avLst/>
              <a:gdLst/>
              <a:ahLst/>
              <a:cxnLst>
                <a:cxn ang="0">
                  <a:pos x="315" y="160"/>
                </a:cxn>
                <a:cxn ang="0">
                  <a:pos x="280" y="168"/>
                </a:cxn>
                <a:cxn ang="0">
                  <a:pos x="247" y="179"/>
                </a:cxn>
                <a:cxn ang="0">
                  <a:pos x="232" y="209"/>
                </a:cxn>
                <a:cxn ang="0">
                  <a:pos x="240" y="243"/>
                </a:cxn>
                <a:cxn ang="0">
                  <a:pos x="243" y="275"/>
                </a:cxn>
                <a:cxn ang="0">
                  <a:pos x="227" y="291"/>
                </a:cxn>
                <a:cxn ang="0">
                  <a:pos x="202" y="300"/>
                </a:cxn>
                <a:cxn ang="0">
                  <a:pos x="175" y="303"/>
                </a:cxn>
                <a:cxn ang="0">
                  <a:pos x="149" y="303"/>
                </a:cxn>
                <a:cxn ang="0">
                  <a:pos x="142" y="276"/>
                </a:cxn>
                <a:cxn ang="0">
                  <a:pos x="149" y="243"/>
                </a:cxn>
                <a:cxn ang="0">
                  <a:pos x="139" y="220"/>
                </a:cxn>
                <a:cxn ang="0">
                  <a:pos x="121" y="210"/>
                </a:cxn>
                <a:cxn ang="0">
                  <a:pos x="99" y="206"/>
                </a:cxn>
                <a:cxn ang="0">
                  <a:pos x="75" y="207"/>
                </a:cxn>
                <a:cxn ang="0">
                  <a:pos x="51" y="216"/>
                </a:cxn>
                <a:cxn ang="0">
                  <a:pos x="34" y="234"/>
                </a:cxn>
                <a:cxn ang="0">
                  <a:pos x="32" y="260"/>
                </a:cxn>
                <a:cxn ang="0">
                  <a:pos x="43" y="284"/>
                </a:cxn>
                <a:cxn ang="0">
                  <a:pos x="50" y="309"/>
                </a:cxn>
                <a:cxn ang="0">
                  <a:pos x="41" y="333"/>
                </a:cxn>
                <a:cxn ang="0">
                  <a:pos x="25" y="345"/>
                </a:cxn>
                <a:cxn ang="0">
                  <a:pos x="7" y="353"/>
                </a:cxn>
                <a:cxn ang="0">
                  <a:pos x="14" y="34"/>
                </a:cxn>
                <a:cxn ang="0">
                  <a:pos x="16" y="51"/>
                </a:cxn>
                <a:cxn ang="0">
                  <a:pos x="13" y="68"/>
                </a:cxn>
                <a:cxn ang="0">
                  <a:pos x="9" y="87"/>
                </a:cxn>
                <a:cxn ang="0">
                  <a:pos x="12" y="107"/>
                </a:cxn>
                <a:cxn ang="0">
                  <a:pos x="33" y="126"/>
                </a:cxn>
                <a:cxn ang="0">
                  <a:pos x="61" y="127"/>
                </a:cxn>
                <a:cxn ang="0">
                  <a:pos x="81" y="124"/>
                </a:cxn>
                <a:cxn ang="0">
                  <a:pos x="103" y="121"/>
                </a:cxn>
                <a:cxn ang="0">
                  <a:pos x="122" y="110"/>
                </a:cxn>
                <a:cxn ang="0">
                  <a:pos x="135" y="91"/>
                </a:cxn>
                <a:cxn ang="0">
                  <a:pos x="134" y="71"/>
                </a:cxn>
                <a:cxn ang="0">
                  <a:pos x="126" y="52"/>
                </a:cxn>
                <a:cxn ang="0">
                  <a:pos x="118" y="33"/>
                </a:cxn>
                <a:cxn ang="0">
                  <a:pos x="122" y="13"/>
                </a:cxn>
                <a:cxn ang="0">
                  <a:pos x="140" y="6"/>
                </a:cxn>
                <a:cxn ang="0">
                  <a:pos x="163" y="1"/>
                </a:cxn>
                <a:cxn ang="0">
                  <a:pos x="186" y="1"/>
                </a:cxn>
                <a:cxn ang="0">
                  <a:pos x="202" y="8"/>
                </a:cxn>
                <a:cxn ang="0">
                  <a:pos x="207" y="41"/>
                </a:cxn>
                <a:cxn ang="0">
                  <a:pos x="219" y="68"/>
                </a:cxn>
                <a:cxn ang="0">
                  <a:pos x="241" y="82"/>
                </a:cxn>
                <a:cxn ang="0">
                  <a:pos x="267" y="78"/>
                </a:cxn>
                <a:cxn ang="0">
                  <a:pos x="292" y="64"/>
                </a:cxn>
                <a:cxn ang="0">
                  <a:pos x="316" y="67"/>
                </a:cxn>
                <a:cxn ang="0">
                  <a:pos x="323" y="85"/>
                </a:cxn>
                <a:cxn ang="0">
                  <a:pos x="329" y="105"/>
                </a:cxn>
                <a:cxn ang="0">
                  <a:pos x="334" y="126"/>
                </a:cxn>
                <a:cxn ang="0">
                  <a:pos x="335" y="147"/>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sp>
          <p:nvSpPr>
            <p:cNvPr id="1041" name="Freeform 17"/>
            <p:cNvSpPr>
              <a:spLocks/>
            </p:cNvSpPr>
            <p:nvPr/>
          </p:nvSpPr>
          <p:spPr bwMode="grayWhite">
            <a:xfrm>
              <a:off x="165" y="3976"/>
              <a:ext cx="426" cy="341"/>
            </a:xfrm>
            <a:custGeom>
              <a:avLst/>
              <a:gdLst/>
              <a:ahLst/>
              <a:cxnLst>
                <a:cxn ang="0">
                  <a:pos x="131" y="340"/>
                </a:cxn>
                <a:cxn ang="0">
                  <a:pos x="132" y="311"/>
                </a:cxn>
                <a:cxn ang="0">
                  <a:pos x="128" y="290"/>
                </a:cxn>
                <a:cxn ang="0">
                  <a:pos x="100" y="265"/>
                </a:cxn>
                <a:cxn ang="0">
                  <a:pos x="37" y="249"/>
                </a:cxn>
                <a:cxn ang="0">
                  <a:pos x="2" y="210"/>
                </a:cxn>
                <a:cxn ang="0">
                  <a:pos x="0" y="174"/>
                </a:cxn>
                <a:cxn ang="0">
                  <a:pos x="10" y="150"/>
                </a:cxn>
                <a:cxn ang="0">
                  <a:pos x="32" y="135"/>
                </a:cxn>
                <a:cxn ang="0">
                  <a:pos x="48" y="136"/>
                </a:cxn>
                <a:cxn ang="0">
                  <a:pos x="82" y="142"/>
                </a:cxn>
                <a:cxn ang="0">
                  <a:pos x="98" y="145"/>
                </a:cxn>
                <a:cxn ang="0">
                  <a:pos x="123" y="146"/>
                </a:cxn>
                <a:cxn ang="0">
                  <a:pos x="154" y="136"/>
                </a:cxn>
                <a:cxn ang="0">
                  <a:pos x="172" y="117"/>
                </a:cxn>
                <a:cxn ang="0">
                  <a:pos x="181" y="103"/>
                </a:cxn>
                <a:cxn ang="0">
                  <a:pos x="185" y="91"/>
                </a:cxn>
                <a:cxn ang="0">
                  <a:pos x="181" y="75"/>
                </a:cxn>
                <a:cxn ang="0">
                  <a:pos x="178" y="57"/>
                </a:cxn>
                <a:cxn ang="0">
                  <a:pos x="175" y="41"/>
                </a:cxn>
                <a:cxn ang="0">
                  <a:pos x="177" y="23"/>
                </a:cxn>
                <a:cxn ang="0">
                  <a:pos x="185" y="4"/>
                </a:cxn>
                <a:cxn ang="0">
                  <a:pos x="201" y="0"/>
                </a:cxn>
                <a:cxn ang="0">
                  <a:pos x="220" y="0"/>
                </a:cxn>
                <a:cxn ang="0">
                  <a:pos x="240" y="4"/>
                </a:cxn>
                <a:cxn ang="0">
                  <a:pos x="246" y="7"/>
                </a:cxn>
                <a:cxn ang="0">
                  <a:pos x="265" y="16"/>
                </a:cxn>
                <a:cxn ang="0">
                  <a:pos x="275" y="25"/>
                </a:cxn>
                <a:cxn ang="0">
                  <a:pos x="284" y="37"/>
                </a:cxn>
                <a:cxn ang="0">
                  <a:pos x="287" y="58"/>
                </a:cxn>
                <a:cxn ang="0">
                  <a:pos x="280" y="80"/>
                </a:cxn>
                <a:cxn ang="0">
                  <a:pos x="269" y="101"/>
                </a:cxn>
                <a:cxn ang="0">
                  <a:pos x="261" y="132"/>
                </a:cxn>
                <a:cxn ang="0">
                  <a:pos x="271" y="157"/>
                </a:cxn>
                <a:cxn ang="0">
                  <a:pos x="286" y="171"/>
                </a:cxn>
                <a:cxn ang="0">
                  <a:pos x="305" y="181"/>
                </a:cxn>
                <a:cxn ang="0">
                  <a:pos x="326" y="185"/>
                </a:cxn>
                <a:cxn ang="0">
                  <a:pos x="337" y="186"/>
                </a:cxn>
                <a:cxn ang="0">
                  <a:pos x="360" y="188"/>
                </a:cxn>
                <a:cxn ang="0">
                  <a:pos x="395" y="190"/>
                </a:cxn>
                <a:cxn ang="0">
                  <a:pos x="417" y="208"/>
                </a:cxn>
                <a:cxn ang="0">
                  <a:pos x="425" y="246"/>
                </a:cxn>
                <a:cxn ang="0">
                  <a:pos x="412" y="300"/>
                </a:cxn>
                <a:cxn ang="0">
                  <a:pos x="400" y="329"/>
                </a:cxn>
                <a:cxn ang="0">
                  <a:pos x="393" y="334"/>
                </a:cxn>
                <a:cxn ang="0">
                  <a:pos x="377" y="339"/>
                </a:cxn>
                <a:cxn ang="0">
                  <a:pos x="362" y="338"/>
                </a:cxn>
                <a:cxn ang="0">
                  <a:pos x="338" y="331"/>
                </a:cxn>
                <a:cxn ang="0">
                  <a:pos x="329" y="327"/>
                </a:cxn>
                <a:cxn ang="0">
                  <a:pos x="313" y="322"/>
                </a:cxn>
                <a:cxn ang="0">
                  <a:pos x="297" y="317"/>
                </a:cxn>
                <a:cxn ang="0">
                  <a:pos x="280" y="315"/>
                </a:cxn>
                <a:cxn ang="0">
                  <a:pos x="260" y="324"/>
                </a:cxn>
                <a:cxn ang="0">
                  <a:pos x="246" y="340"/>
                </a:cxn>
                <a:cxn ang="0">
                  <a:pos x="131" y="340"/>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solidFill>
              <a:schemeClr val="bg1"/>
            </a:solidFill>
            <a:ln w="9525" cap="rnd">
              <a:noFill/>
              <a:round/>
              <a:headEnd/>
              <a:tailEnd/>
            </a:ln>
            <a:effectLst>
              <a:prstShdw prst="shdw17" dist="17961" dir="2700000">
                <a:schemeClr val="bg1">
                  <a:gamma/>
                  <a:shade val="60000"/>
                  <a:invGamma/>
                </a:schemeClr>
              </a:prstShdw>
            </a:effectLst>
          </p:spPr>
          <p:txBody>
            <a:bodyPr/>
            <a:lstStyle/>
            <a:p>
              <a:pPr eaLnBrk="0" hangingPunct="0">
                <a:defRPr/>
              </a:pPr>
              <a:endParaRPr lang="en-US">
                <a:cs typeface="+mn-cs"/>
              </a:endParaRPr>
            </a:p>
          </p:txBody>
        </p:sp>
      </p:grpSp>
      <p:sp>
        <p:nvSpPr>
          <p:cNvPr id="1043" name="Rectangle 19"/>
          <p:cNvSpPr>
            <a:spLocks noGrp="1" noChangeArrowheads="1"/>
          </p:cNvSpPr>
          <p:nvPr>
            <p:ph type="title"/>
          </p:nvPr>
        </p:nvSpPr>
        <p:spPr bwMode="auto">
          <a:xfrm>
            <a:off x="12700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8" name="Rectangle 20"/>
          <p:cNvSpPr>
            <a:spLocks noGrp="1" noChangeArrowheads="1"/>
          </p:cNvSpPr>
          <p:nvPr>
            <p:ph type="body" idx="1"/>
          </p:nvPr>
        </p:nvSpPr>
        <p:spPr bwMode="auto">
          <a:xfrm>
            <a:off x="1254125"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45" name="Rectangle 21"/>
          <p:cNvSpPr>
            <a:spLocks noGrp="1" noChangeArrowheads="1"/>
          </p:cNvSpPr>
          <p:nvPr>
            <p:ph type="dt" sz="half" idx="2"/>
          </p:nvPr>
        </p:nvSpPr>
        <p:spPr bwMode="auto">
          <a:xfrm>
            <a:off x="1241425"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smtClean="0">
                <a:cs typeface="+mn-cs"/>
              </a:defRPr>
            </a:lvl1pPr>
          </a:lstStyle>
          <a:p>
            <a:fld id="{5E6CC0DD-C1F5-4865-85DC-BE7B4535DA96}" type="datetimeFigureOut">
              <a:rPr lang="en-US" smtClean="0"/>
              <a:t>4/15/2014</a:t>
            </a:fld>
            <a:endParaRPr lang="en-US"/>
          </a:p>
        </p:txBody>
      </p:sp>
      <p:sp>
        <p:nvSpPr>
          <p:cNvPr id="1046" name="Rectangle 22"/>
          <p:cNvSpPr>
            <a:spLocks noGrp="1" noChangeArrowheads="1"/>
          </p:cNvSpPr>
          <p:nvPr>
            <p:ph type="ftr" sz="quarter" idx="3"/>
          </p:nvPr>
        </p:nvSpPr>
        <p:spPr bwMode="auto">
          <a:xfrm>
            <a:off x="3679825"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smtClean="0">
                <a:cs typeface="+mn-cs"/>
              </a:defRPr>
            </a:lvl1pPr>
          </a:lstStyle>
          <a:p>
            <a:endParaRPr lang="en-US"/>
          </a:p>
        </p:txBody>
      </p:sp>
      <p:sp>
        <p:nvSpPr>
          <p:cNvPr id="1047" name="Rectangle 23"/>
          <p:cNvSpPr>
            <a:spLocks noGrp="1" noChangeArrowheads="1"/>
          </p:cNvSpPr>
          <p:nvPr>
            <p:ph type="sldNum" sz="quarter" idx="4"/>
          </p:nvPr>
        </p:nvSpPr>
        <p:spPr bwMode="auto">
          <a:xfrm>
            <a:off x="7108825"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smtClean="0">
                <a:cs typeface="+mn-cs"/>
              </a:defRPr>
            </a:lvl1pPr>
          </a:lstStyle>
          <a:p>
            <a:fld id="{2A9F4FFF-0BBD-4128-B55C-A273E548E44B}" type="slidenum">
              <a:rPr lang="en-US" smtClean="0"/>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Calibri" panose="020F0502020204030204" pitchFamily="34" charset="0"/>
          <a:ea typeface="+mn-ea"/>
          <a:cs typeface="+mn-cs"/>
        </a:defRPr>
      </a:lvl1pPr>
      <a:lvl2pPr marL="742950" indent="-285750" algn="l" rtl="0" eaLnBrk="1" fontAlgn="base" hangingPunct="1">
        <a:spcBef>
          <a:spcPct val="20000"/>
        </a:spcBef>
        <a:spcAft>
          <a:spcPct val="0"/>
        </a:spcAft>
        <a:buChar char="•"/>
        <a:defRPr sz="2800">
          <a:solidFill>
            <a:schemeClr val="tx1"/>
          </a:solidFill>
          <a:latin typeface="Calibri" panose="020F0502020204030204" pitchFamily="34" charset="0"/>
        </a:defRPr>
      </a:lvl2pPr>
      <a:lvl3pPr marL="1143000" indent="-228600" algn="l" rtl="0" eaLnBrk="1" fontAlgn="base" hangingPunct="1">
        <a:spcBef>
          <a:spcPct val="20000"/>
        </a:spcBef>
        <a:spcAft>
          <a:spcPct val="0"/>
        </a:spcAft>
        <a:buChar char="•"/>
        <a:defRPr sz="2400">
          <a:solidFill>
            <a:schemeClr val="tx1"/>
          </a:solidFill>
          <a:latin typeface="Calibri" panose="020F0502020204030204" pitchFamily="34" charset="0"/>
        </a:defRPr>
      </a:lvl3pPr>
      <a:lvl4pPr marL="1600200" indent="-228600" algn="l" rtl="0" eaLnBrk="1" fontAlgn="base" hangingPunct="1">
        <a:spcBef>
          <a:spcPct val="20000"/>
        </a:spcBef>
        <a:spcAft>
          <a:spcPct val="0"/>
        </a:spcAft>
        <a:buChar char="•"/>
        <a:defRPr sz="2000">
          <a:solidFill>
            <a:schemeClr val="tx1"/>
          </a:solidFill>
          <a:latin typeface="Calibri" panose="020F0502020204030204" pitchFamily="34" charset="0"/>
        </a:defRPr>
      </a:lvl4pPr>
      <a:lvl5pPr marL="2057400" indent="-228600" algn="l" rtl="0" eaLnBrk="1" fontAlgn="base" hangingPunct="1">
        <a:spcBef>
          <a:spcPct val="20000"/>
        </a:spcBef>
        <a:spcAft>
          <a:spcPct val="0"/>
        </a:spcAft>
        <a:buChar char="•"/>
        <a:defRPr sz="2000">
          <a:solidFill>
            <a:schemeClr val="tx1"/>
          </a:solidFill>
          <a:latin typeface="Calibri" panose="020F050202020403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mailto:bgiesbrecht@unomaha.edu"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mailto:bgiesbrecht@unomaha.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docid=viKkr-_yku1mkM&amp;tbnid=SeDVpLRwWrVzgM:&amp;ved=0CAUQjRw&amp;url=http://www.community.us.playstation.com/t5/Off-Topic/Is-this-the-real-life/td-p/41140283/page/2&amp;ei=J1lFU5XWKor-2gWunIGIDA&amp;bvm=bv.64507335,d.b2I&amp;psig=AFQjCNHM1iRRdd8rjZFRVXbSLAExsnl22A&amp;ust=139714013226989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docid=viKkr-_yku1mkM&amp;tbnid=SeDVpLRwWrVzgM:&amp;ved=0CAUQjRw&amp;url=http://www.community.us.playstation.com/t5/Off-Topic/Is-this-the-real-life/td-p/41140283/page/2&amp;ei=J1lFU5XWKor-2gWunIGIDA&amp;bvm=bv.64507335,d.b2I&amp;psig=AFQjCNHM1iRRdd8rjZFRVXbSLAExsnl22A&amp;ust=139714013226989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google.com/url?sa=i&amp;rct=j&amp;q=&amp;esrc=s&amp;source=images&amp;cd=&amp;cad=rja&amp;uact=8&amp;docid=iDbcY12WzknGiM&amp;tbnid=mPnVJcBLY1XvwM:&amp;ved=0CAUQjRw&amp;url=http://www.imgion.com/img/friendship-day/page/3/&amp;ei=4WVFU-GZBMOz2QW224H4Bw&amp;bvm=bv.64507335,d.b2I&amp;psig=AFQjCNF-jvjS7nSt2U6sGezo6IKVrYsmhQ&amp;ust=1397143363438013"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www.google.com/url?sa=i&amp;rct=j&amp;q=&amp;esrc=s&amp;source=images&amp;cd=&amp;cad=rja&amp;uact=8&amp;docid=e0W0YpkpuRDuHM&amp;tbnid=Frep3aobNrcixM:&amp;ved=0CAUQjRw&amp;url=http://www.retaildoc.com/blog/personality-test-can-you-make-an-amiable-a-top-salesperson/&amp;ei=emZFU53OOaae2gXtmoCoDw&amp;psig=AFQjCNEOUl4XkHxDsY38I4L9szi8ZlsXRQ&amp;ust=139714350617816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Thriving in a Matrix Organization</a:t>
            </a:r>
            <a:endParaRPr lang="en-US" dirty="0"/>
          </a:p>
        </p:txBody>
      </p:sp>
      <p:sp>
        <p:nvSpPr>
          <p:cNvPr id="3" name="Subtitle 2"/>
          <p:cNvSpPr>
            <a:spLocks noGrp="1"/>
          </p:cNvSpPr>
          <p:nvPr>
            <p:ph type="subTitle" sz="quarter" idx="1"/>
          </p:nvPr>
        </p:nvSpPr>
        <p:spPr/>
        <p:txBody>
          <a:bodyPr/>
          <a:lstStyle/>
          <a:p>
            <a:r>
              <a:rPr lang="en-US" dirty="0" smtClean="0"/>
              <a:t>Beth Giesbrecht, </a:t>
            </a:r>
            <a:r>
              <a:rPr lang="en-US" sz="2400" dirty="0" smtClean="0"/>
              <a:t>P.M.P.</a:t>
            </a:r>
          </a:p>
          <a:p>
            <a:r>
              <a:rPr lang="en-US" dirty="0" smtClean="0"/>
              <a:t>bgiesbrecht@unomaha.edu</a:t>
            </a:r>
            <a:endParaRPr lang="en-US" dirty="0"/>
          </a:p>
        </p:txBody>
      </p:sp>
    </p:spTree>
    <p:extLst>
      <p:ext uri="{BB962C8B-B14F-4D97-AF65-F5344CB8AC3E}">
        <p14:creationId xmlns:p14="http://schemas.microsoft.com/office/powerpoint/2010/main" val="41492380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Matrix </a:t>
            </a:r>
            <a:r>
              <a:rPr lang="en-US" dirty="0" smtClean="0"/>
              <a:t>Essential 1: Partnerships</a:t>
            </a:r>
            <a:endParaRPr lang="en-US" dirty="0"/>
          </a:p>
        </p:txBody>
      </p:sp>
      <p:sp>
        <p:nvSpPr>
          <p:cNvPr id="3" name="Content Placeholder 2"/>
          <p:cNvSpPr>
            <a:spLocks noGrp="1"/>
          </p:cNvSpPr>
          <p:nvPr>
            <p:ph idx="1"/>
          </p:nvPr>
        </p:nvSpPr>
        <p:spPr/>
        <p:txBody>
          <a:bodyPr/>
          <a:lstStyle/>
          <a:p>
            <a:r>
              <a:rPr lang="en-US" dirty="0" smtClean="0"/>
              <a:t>There are different levels of partnerships required in matrix organizations – depending on </a:t>
            </a:r>
            <a:r>
              <a:rPr lang="en-US" b="1" dirty="0" smtClean="0"/>
              <a:t>business need</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What do those words mean to you?</a:t>
            </a:r>
            <a:endParaRPr lang="en-US" dirty="0"/>
          </a:p>
        </p:txBody>
      </p:sp>
      <p:graphicFrame>
        <p:nvGraphicFramePr>
          <p:cNvPr id="4" name="Diagram 3"/>
          <p:cNvGraphicFramePr/>
          <p:nvPr>
            <p:extLst>
              <p:ext uri="{D42A27DB-BD31-4B8C-83A1-F6EECF244321}">
                <p14:modId xmlns:p14="http://schemas.microsoft.com/office/powerpoint/2010/main" val="2640885385"/>
              </p:ext>
            </p:extLst>
          </p:nvPr>
        </p:nvGraphicFramePr>
        <p:xfrm>
          <a:off x="914400" y="3581400"/>
          <a:ext cx="8001000" cy="213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 Box 5"/>
          <p:cNvSpPr txBox="1">
            <a:spLocks noChangeArrowheads="1"/>
          </p:cNvSpPr>
          <p:nvPr/>
        </p:nvSpPr>
        <p:spPr bwMode="auto">
          <a:xfrm>
            <a:off x="593725" y="6507163"/>
            <a:ext cx="2484976" cy="276999"/>
          </a:xfrm>
          <a:prstGeom prst="rect">
            <a:avLst/>
          </a:prstGeom>
          <a:noFill/>
          <a:ln w="9525">
            <a:noFill/>
            <a:miter lim="800000"/>
            <a:headEnd/>
            <a:tailEnd/>
          </a:ln>
        </p:spPr>
        <p:txBody>
          <a:bodyPr wrap="none">
            <a:spAutoFit/>
          </a:bodyPr>
          <a:lstStyle/>
          <a:p>
            <a:pPr eaLnBrk="0" hangingPunct="0"/>
            <a:r>
              <a:rPr lang="en-US" sz="1200" dirty="0">
                <a:latin typeface="Times New Roman" pitchFamily="18" charset="0"/>
              </a:rPr>
              <a:t>Source: </a:t>
            </a:r>
            <a:r>
              <a:rPr lang="en-US" sz="1200" u="sng" dirty="0" smtClean="0">
                <a:latin typeface="Times New Roman" pitchFamily="18" charset="0"/>
              </a:rPr>
              <a:t>Master the Matrix </a:t>
            </a:r>
            <a:r>
              <a:rPr lang="en-US" sz="1200" dirty="0" smtClean="0">
                <a:latin typeface="Times New Roman" pitchFamily="18" charset="0"/>
              </a:rPr>
              <a:t>by </a:t>
            </a:r>
            <a:r>
              <a:rPr lang="en-US" sz="1200" dirty="0" err="1" smtClean="0">
                <a:latin typeface="Times New Roman" pitchFamily="18" charset="0"/>
              </a:rPr>
              <a:t>Finerty</a:t>
            </a:r>
            <a:endParaRPr lang="en-US" sz="1200" dirty="0">
              <a:latin typeface="Times New Roman" pitchFamily="18" charset="0"/>
            </a:endParaRPr>
          </a:p>
        </p:txBody>
      </p:sp>
    </p:spTree>
    <p:extLst>
      <p:ext uri="{BB962C8B-B14F-4D97-AF65-F5344CB8AC3E}">
        <p14:creationId xmlns:p14="http://schemas.microsoft.com/office/powerpoint/2010/main" val="1117680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Matrix </a:t>
            </a:r>
            <a:r>
              <a:rPr lang="en-US" dirty="0" smtClean="0"/>
              <a:t>Essential 1: Partnerships</a:t>
            </a:r>
            <a:endParaRPr lang="en-US" dirty="0"/>
          </a:p>
        </p:txBody>
      </p:sp>
      <p:sp>
        <p:nvSpPr>
          <p:cNvPr id="3" name="Content Placeholder 2"/>
          <p:cNvSpPr>
            <a:spLocks noGrp="1"/>
          </p:cNvSpPr>
          <p:nvPr>
            <p:ph idx="1"/>
          </p:nvPr>
        </p:nvSpPr>
        <p:spPr/>
        <p:txBody>
          <a:bodyPr/>
          <a:lstStyle/>
          <a:p>
            <a:r>
              <a:rPr lang="en-US" dirty="0" smtClean="0"/>
              <a:t>Complete the Partners Worksheet on page 1 of your handout.</a:t>
            </a:r>
          </a:p>
          <a:p>
            <a:r>
              <a:rPr lang="en-US" dirty="0" smtClean="0"/>
              <a:t>For </a:t>
            </a:r>
            <a:r>
              <a:rPr lang="en-US" b="1" dirty="0" smtClean="0"/>
              <a:t>one</a:t>
            </a:r>
            <a:r>
              <a:rPr lang="en-US" dirty="0" smtClean="0"/>
              <a:t> of those partnerships, complete the Do You Have the Right Fit assessment on page </a:t>
            </a:r>
            <a:r>
              <a:rPr lang="en-US" dirty="0"/>
              <a:t>2</a:t>
            </a:r>
            <a:r>
              <a:rPr lang="en-US" dirty="0" smtClean="0"/>
              <a:t>.</a:t>
            </a:r>
          </a:p>
          <a:p>
            <a:r>
              <a:rPr lang="en-US" dirty="0" smtClean="0"/>
              <a:t>Any thoughts coming out of this partnerships section?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p:txBody>
      </p:sp>
      <p:sp>
        <p:nvSpPr>
          <p:cNvPr id="5" name="Text Box 5"/>
          <p:cNvSpPr txBox="1">
            <a:spLocks noChangeArrowheads="1"/>
          </p:cNvSpPr>
          <p:nvPr/>
        </p:nvSpPr>
        <p:spPr bwMode="auto">
          <a:xfrm>
            <a:off x="593725" y="6507163"/>
            <a:ext cx="2484976" cy="276999"/>
          </a:xfrm>
          <a:prstGeom prst="rect">
            <a:avLst/>
          </a:prstGeom>
          <a:noFill/>
          <a:ln w="9525">
            <a:noFill/>
            <a:miter lim="800000"/>
            <a:headEnd/>
            <a:tailEnd/>
          </a:ln>
        </p:spPr>
        <p:txBody>
          <a:bodyPr wrap="none">
            <a:spAutoFit/>
          </a:bodyPr>
          <a:lstStyle/>
          <a:p>
            <a:pPr eaLnBrk="0" hangingPunct="0"/>
            <a:r>
              <a:rPr lang="en-US" sz="1200" dirty="0">
                <a:latin typeface="Times New Roman" pitchFamily="18" charset="0"/>
              </a:rPr>
              <a:t>Source: </a:t>
            </a:r>
            <a:r>
              <a:rPr lang="en-US" sz="1200" u="sng" dirty="0" smtClean="0">
                <a:latin typeface="Times New Roman" pitchFamily="18" charset="0"/>
              </a:rPr>
              <a:t>Master the Matrix </a:t>
            </a:r>
            <a:r>
              <a:rPr lang="en-US" sz="1200" dirty="0" smtClean="0">
                <a:latin typeface="Times New Roman" pitchFamily="18" charset="0"/>
              </a:rPr>
              <a:t>by </a:t>
            </a:r>
            <a:r>
              <a:rPr lang="en-US" sz="1200" dirty="0" err="1" smtClean="0">
                <a:latin typeface="Times New Roman" pitchFamily="18" charset="0"/>
              </a:rPr>
              <a:t>Finerty</a:t>
            </a:r>
            <a:endParaRPr lang="en-US" sz="1200" dirty="0">
              <a:latin typeface="Times New Roman" pitchFamily="18" charset="0"/>
            </a:endParaRPr>
          </a:p>
        </p:txBody>
      </p:sp>
    </p:spTree>
    <p:extLst>
      <p:ext uri="{BB962C8B-B14F-4D97-AF65-F5344CB8AC3E}">
        <p14:creationId xmlns:p14="http://schemas.microsoft.com/office/powerpoint/2010/main" val="2831244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4" name="Rectangle 2"/>
          <p:cNvSpPr>
            <a:spLocks noGrp="1" noChangeArrowheads="1"/>
          </p:cNvSpPr>
          <p:nvPr>
            <p:ph type="title" idx="4294967295"/>
          </p:nvPr>
        </p:nvSpPr>
        <p:spPr>
          <a:xfrm>
            <a:off x="276225" y="136123"/>
            <a:ext cx="8515350" cy="1443985"/>
          </a:xfrm>
        </p:spPr>
        <p:txBody>
          <a:bodyPr lIns="90488" tIns="44450" rIns="90488" bIns="44450" anchor="t">
            <a:spAutoFit/>
          </a:bodyPr>
          <a:lstStyle/>
          <a:p>
            <a:pPr eaLnBrk="1" hangingPunct="1"/>
            <a:r>
              <a:rPr lang="en-US" dirty="0" smtClean="0"/>
              <a:t>Matrix Working through the Essentials</a:t>
            </a:r>
          </a:p>
        </p:txBody>
      </p:sp>
      <p:sp>
        <p:nvSpPr>
          <p:cNvPr id="143366" name="Text Box 56"/>
          <p:cNvSpPr txBox="1">
            <a:spLocks noChangeArrowheads="1"/>
          </p:cNvSpPr>
          <p:nvPr/>
        </p:nvSpPr>
        <p:spPr bwMode="auto">
          <a:xfrm>
            <a:off x="381000" y="1580108"/>
            <a:ext cx="8410575" cy="4524315"/>
          </a:xfrm>
          <a:prstGeom prst="rect">
            <a:avLst/>
          </a:prstGeom>
          <a:noFill/>
          <a:ln w="9525">
            <a:noFill/>
            <a:miter lim="800000"/>
            <a:headEnd/>
            <a:tailEnd/>
          </a:ln>
        </p:spPr>
        <p:txBody>
          <a:bodyPr wrap="square">
            <a:spAutoFit/>
          </a:bodyPr>
          <a:lstStyle/>
          <a:p>
            <a:r>
              <a:rPr lang="en-US" sz="2400" dirty="0" smtClean="0">
                <a:latin typeface="Century Gothic" pitchFamily="34" charset="0"/>
              </a:rPr>
              <a:t>We will split into 6 teams. Each team will be</a:t>
            </a:r>
            <a:br>
              <a:rPr lang="en-US" sz="2400" dirty="0" smtClean="0">
                <a:latin typeface="Century Gothic" pitchFamily="34" charset="0"/>
              </a:rPr>
            </a:br>
            <a:r>
              <a:rPr lang="en-US" sz="2400" dirty="0" smtClean="0">
                <a:latin typeface="Century Gothic" pitchFamily="34" charset="0"/>
              </a:rPr>
              <a:t>assigned a Matrix Essential:</a:t>
            </a:r>
          </a:p>
          <a:p>
            <a:pPr marL="342900" indent="-342900">
              <a:buFont typeface="Arial" panose="020B0604020202020204" pitchFamily="34" charset="0"/>
              <a:buChar char="•"/>
            </a:pPr>
            <a:r>
              <a:rPr lang="en-US" sz="2400" dirty="0" smtClean="0">
                <a:latin typeface="Century Gothic" pitchFamily="34" charset="0"/>
              </a:rPr>
              <a:t>Essential 2: Align Goals </a:t>
            </a:r>
          </a:p>
          <a:p>
            <a:pPr marL="342900" indent="-342900">
              <a:buFont typeface="Arial" panose="020B0604020202020204" pitchFamily="34" charset="0"/>
              <a:buChar char="•"/>
            </a:pPr>
            <a:r>
              <a:rPr lang="en-US" sz="2400" dirty="0" smtClean="0">
                <a:latin typeface="Century Gothic" pitchFamily="34" charset="0"/>
              </a:rPr>
              <a:t>Essential 3: Clarify Roles </a:t>
            </a:r>
          </a:p>
          <a:p>
            <a:pPr marL="342900" indent="-342900">
              <a:buFont typeface="Arial" panose="020B0604020202020204" pitchFamily="34" charset="0"/>
              <a:buChar char="•"/>
            </a:pPr>
            <a:r>
              <a:rPr lang="en-US" sz="2400" dirty="0" smtClean="0">
                <a:latin typeface="Century Gothic" pitchFamily="34" charset="0"/>
              </a:rPr>
              <a:t>Essential 4: Decisions </a:t>
            </a:r>
          </a:p>
          <a:p>
            <a:pPr marL="342900" indent="-342900">
              <a:buFont typeface="Arial" panose="020B0604020202020204" pitchFamily="34" charset="0"/>
              <a:buChar char="•"/>
            </a:pPr>
            <a:r>
              <a:rPr lang="en-US" sz="2400" dirty="0" smtClean="0">
                <a:latin typeface="Century Gothic" pitchFamily="34" charset="0"/>
              </a:rPr>
              <a:t>Essential 5: Influence </a:t>
            </a:r>
          </a:p>
          <a:p>
            <a:pPr marL="342900" indent="-342900">
              <a:buFont typeface="Arial" panose="020B0604020202020204" pitchFamily="34" charset="0"/>
              <a:buChar char="•"/>
            </a:pPr>
            <a:r>
              <a:rPr lang="en-US" sz="2400" dirty="0" smtClean="0">
                <a:latin typeface="Century Gothic" pitchFamily="34" charset="0"/>
              </a:rPr>
              <a:t>Essential 6: Communication </a:t>
            </a:r>
          </a:p>
          <a:p>
            <a:pPr marL="342900" indent="-342900">
              <a:buFont typeface="Arial" panose="020B0604020202020204" pitchFamily="34" charset="0"/>
              <a:buChar char="•"/>
            </a:pPr>
            <a:r>
              <a:rPr lang="en-US" sz="2400" dirty="0" smtClean="0">
                <a:latin typeface="Century Gothic" pitchFamily="34" charset="0"/>
              </a:rPr>
              <a:t>Essential 7: Meetings </a:t>
            </a:r>
          </a:p>
          <a:p>
            <a:r>
              <a:rPr lang="en-US" sz="2400" b="1" dirty="0" smtClean="0">
                <a:latin typeface="Century Gothic" pitchFamily="34" charset="0"/>
              </a:rPr>
              <a:t>Your assignment is to think through a work situation where this essential’s guidelines might be used or not used. It could be an actual situation or a fictional one. Be prepared to debrief your essential to the group.</a:t>
            </a:r>
            <a:endParaRPr lang="en-US" sz="2400" b="1" dirty="0">
              <a:latin typeface="Century Gothic" pitchFamily="34" charset="0"/>
            </a:endParaRPr>
          </a:p>
        </p:txBody>
      </p:sp>
    </p:spTree>
    <p:extLst>
      <p:ext uri="{BB962C8B-B14F-4D97-AF65-F5344CB8AC3E}">
        <p14:creationId xmlns:p14="http://schemas.microsoft.com/office/powerpoint/2010/main" val="3303389125"/>
      </p:ext>
    </p:extLst>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Matrix Essential </a:t>
            </a:r>
            <a:r>
              <a:rPr lang="en-US" dirty="0"/>
              <a:t>2: </a:t>
            </a:r>
            <a:r>
              <a:rPr lang="en-US" dirty="0" smtClean="0"/>
              <a:t>Align Goals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38601019"/>
              </p:ext>
            </p:extLst>
          </p:nvPr>
        </p:nvGraphicFramePr>
        <p:xfrm>
          <a:off x="457200" y="1600200"/>
          <a:ext cx="8229600" cy="3139440"/>
        </p:xfrm>
        <a:graphic>
          <a:graphicData uri="http://schemas.openxmlformats.org/drawingml/2006/table">
            <a:tbl>
              <a:tblPr firstRow="1" bandRow="1">
                <a:tableStyleId>{ED083AE6-46FA-4A59-8FB0-9F97EB10719F}</a:tableStyleId>
              </a:tblPr>
              <a:tblGrid>
                <a:gridCol w="2057400"/>
                <a:gridCol w="2057400"/>
                <a:gridCol w="2057400"/>
                <a:gridCol w="2057400"/>
              </a:tblGrid>
              <a:tr h="370840">
                <a:tc>
                  <a:txBody>
                    <a:bodyPr/>
                    <a:lstStyle/>
                    <a:p>
                      <a:r>
                        <a:rPr lang="en-US" dirty="0" smtClean="0"/>
                        <a:t>Include the right people</a:t>
                      </a:r>
                      <a:endParaRPr lang="en-US" dirty="0"/>
                    </a:p>
                  </a:txBody>
                  <a:tcPr/>
                </a:tc>
                <a:tc>
                  <a:txBody>
                    <a:bodyPr/>
                    <a:lstStyle/>
                    <a:p>
                      <a:r>
                        <a:rPr lang="en-US" dirty="0" smtClean="0"/>
                        <a:t>Land on a limited set of goals</a:t>
                      </a:r>
                      <a:endParaRPr lang="en-US" dirty="0"/>
                    </a:p>
                  </a:txBody>
                  <a:tcPr/>
                </a:tc>
                <a:tc>
                  <a:txBody>
                    <a:bodyPr/>
                    <a:lstStyle/>
                    <a:p>
                      <a:r>
                        <a:rPr lang="en-US" dirty="0" smtClean="0"/>
                        <a:t>Keep</a:t>
                      </a:r>
                      <a:r>
                        <a:rPr lang="en-US" baseline="0" dirty="0" smtClean="0"/>
                        <a:t> goals in the foreground</a:t>
                      </a:r>
                      <a:endParaRPr lang="en-US" dirty="0"/>
                    </a:p>
                  </a:txBody>
                  <a:tcPr/>
                </a:tc>
                <a:tc>
                  <a:txBody>
                    <a:bodyPr/>
                    <a:lstStyle/>
                    <a:p>
                      <a:endParaRPr lang="en-US" dirty="0" smtClean="0"/>
                    </a:p>
                    <a:p>
                      <a:r>
                        <a:rPr lang="en-US" dirty="0" smtClean="0"/>
                        <a:t>RESULTS</a:t>
                      </a:r>
                      <a:endParaRPr lang="en-US" dirty="0"/>
                    </a:p>
                  </a:txBody>
                  <a:tcPr/>
                </a:tc>
              </a:tr>
              <a:tr h="370840">
                <a:tc>
                  <a:txBody>
                    <a:bodyPr/>
                    <a:lstStyle/>
                    <a:p>
                      <a:pPr algn="ctr"/>
                      <a:r>
                        <a:rPr lang="en-US" sz="3200" b="0" dirty="0" smtClean="0">
                          <a:latin typeface="Century Gothic"/>
                        </a:rPr>
                        <a:t>√</a:t>
                      </a:r>
                      <a:endParaRPr lang="en-US" sz="3200" b="0" dirty="0"/>
                    </a:p>
                  </a:txBody>
                  <a:tcPr/>
                </a:tc>
                <a:tc>
                  <a:txBody>
                    <a:bodyPr/>
                    <a:lstStyle/>
                    <a:p>
                      <a:pPr algn="ctr"/>
                      <a:r>
                        <a:rPr lang="en-US" sz="3200" b="0" dirty="0" smtClean="0">
                          <a:latin typeface="+mn-lt"/>
                        </a:rPr>
                        <a:t>√</a:t>
                      </a:r>
                      <a:endParaRPr lang="en-US" sz="3200" b="0" dirty="0"/>
                    </a:p>
                  </a:txBody>
                  <a:tcPr/>
                </a:tc>
                <a:tc>
                  <a:txBody>
                    <a:bodyPr/>
                    <a:lstStyle/>
                    <a:p>
                      <a:pPr algn="ctr"/>
                      <a:r>
                        <a:rPr lang="en-US" sz="3200" b="0" dirty="0" smtClean="0">
                          <a:latin typeface="+mn-lt"/>
                        </a:rPr>
                        <a:t>√</a:t>
                      </a:r>
                      <a:endParaRPr lang="en-US" sz="3200" b="0" dirty="0"/>
                    </a:p>
                  </a:txBody>
                  <a:tcPr/>
                </a:tc>
                <a:tc>
                  <a:txBody>
                    <a:bodyPr/>
                    <a:lstStyle/>
                    <a:p>
                      <a:r>
                        <a:rPr lang="en-US" dirty="0" smtClean="0"/>
                        <a:t>GOAL</a:t>
                      </a:r>
                      <a:r>
                        <a:rPr lang="en-US" baseline="0" dirty="0" smtClean="0"/>
                        <a:t> ALIGNMENT</a:t>
                      </a:r>
                      <a:endParaRPr lang="en-US" dirty="0"/>
                    </a:p>
                  </a:txBody>
                  <a:tcPr/>
                </a:tc>
              </a:tr>
              <a:tr h="370840">
                <a:tc>
                  <a:txBody>
                    <a:bodyPr/>
                    <a:lstStyle/>
                    <a:p>
                      <a:pPr algn="ctr"/>
                      <a:r>
                        <a:rPr lang="en-US" sz="3200" b="0" dirty="0" smtClean="0">
                          <a:latin typeface="+mn-lt"/>
                        </a:rPr>
                        <a:t>√</a:t>
                      </a:r>
                      <a:endParaRPr lang="en-US" sz="3200" b="0" dirty="0"/>
                    </a:p>
                  </a:txBody>
                  <a:tcPr/>
                </a:tc>
                <a:tc>
                  <a:txBody>
                    <a:bodyPr/>
                    <a:lstStyle/>
                    <a:p>
                      <a:pPr algn="ctr"/>
                      <a:r>
                        <a:rPr lang="en-US" sz="3200" b="0" dirty="0" smtClean="0">
                          <a:latin typeface="+mn-lt"/>
                        </a:rPr>
                        <a:t>√</a:t>
                      </a:r>
                      <a:endParaRPr lang="en-US" sz="3200" b="0" dirty="0"/>
                    </a:p>
                  </a:txBody>
                  <a:tcPr/>
                </a:tc>
                <a:tc>
                  <a:txBody>
                    <a:bodyPr/>
                    <a:lstStyle/>
                    <a:p>
                      <a:pPr algn="ctr"/>
                      <a:endParaRPr lang="en-US" sz="3200" b="0" dirty="0"/>
                    </a:p>
                  </a:txBody>
                  <a:tcPr/>
                </a:tc>
                <a:tc>
                  <a:txBody>
                    <a:bodyPr/>
                    <a:lstStyle/>
                    <a:p>
                      <a:r>
                        <a:rPr lang="en-US" dirty="0" smtClean="0"/>
                        <a:t>Distractions, Drifting</a:t>
                      </a:r>
                      <a:endParaRPr lang="en-US" dirty="0"/>
                    </a:p>
                  </a:txBody>
                  <a:tcPr/>
                </a:tc>
              </a:tr>
              <a:tr h="370840">
                <a:tc>
                  <a:txBody>
                    <a:bodyPr/>
                    <a:lstStyle/>
                    <a:p>
                      <a:pPr algn="ctr"/>
                      <a:r>
                        <a:rPr lang="en-US" sz="3200" b="0" dirty="0" smtClean="0">
                          <a:latin typeface="+mn-lt"/>
                        </a:rPr>
                        <a:t>√</a:t>
                      </a:r>
                      <a:endParaRPr lang="en-US" sz="3200" b="0" dirty="0"/>
                    </a:p>
                  </a:txBody>
                  <a:tcPr/>
                </a:tc>
                <a:tc>
                  <a:txBody>
                    <a:bodyPr/>
                    <a:lstStyle/>
                    <a:p>
                      <a:pPr algn="ctr"/>
                      <a:endParaRPr lang="en-US" sz="3200" b="0"/>
                    </a:p>
                  </a:txBody>
                  <a:tcPr/>
                </a:tc>
                <a:tc>
                  <a:txBody>
                    <a:bodyPr/>
                    <a:lstStyle/>
                    <a:p>
                      <a:pPr algn="ctr"/>
                      <a:r>
                        <a:rPr lang="en-US" sz="3200" b="0" dirty="0" smtClean="0">
                          <a:latin typeface="+mn-lt"/>
                        </a:rPr>
                        <a:t>√</a:t>
                      </a:r>
                      <a:endParaRPr lang="en-US" sz="3200" b="0" dirty="0"/>
                    </a:p>
                  </a:txBody>
                  <a:tcPr/>
                </a:tc>
                <a:tc>
                  <a:txBody>
                    <a:bodyPr/>
                    <a:lstStyle/>
                    <a:p>
                      <a:r>
                        <a:rPr lang="en-US" dirty="0" smtClean="0"/>
                        <a:t>Diffused</a:t>
                      </a:r>
                      <a:r>
                        <a:rPr lang="en-US" baseline="0" dirty="0" smtClean="0"/>
                        <a:t> efforts</a:t>
                      </a:r>
                      <a:endParaRPr lang="en-US" dirty="0"/>
                    </a:p>
                  </a:txBody>
                  <a:tcPr/>
                </a:tc>
              </a:tr>
              <a:tr h="370840">
                <a:tc>
                  <a:txBody>
                    <a:bodyPr/>
                    <a:lstStyle/>
                    <a:p>
                      <a:pPr algn="ctr"/>
                      <a:endParaRPr lang="en-US" sz="3200" b="0"/>
                    </a:p>
                  </a:txBody>
                  <a:tcPr/>
                </a:tc>
                <a:tc>
                  <a:txBody>
                    <a:bodyPr/>
                    <a:lstStyle/>
                    <a:p>
                      <a:pPr algn="ctr"/>
                      <a:r>
                        <a:rPr lang="en-US" sz="3200" b="0" dirty="0" smtClean="0">
                          <a:latin typeface="+mn-lt"/>
                        </a:rPr>
                        <a:t>√</a:t>
                      </a:r>
                      <a:endParaRPr lang="en-US" sz="3200" b="0" dirty="0"/>
                    </a:p>
                  </a:txBody>
                  <a:tcPr/>
                </a:tc>
                <a:tc>
                  <a:txBody>
                    <a:bodyPr/>
                    <a:lstStyle/>
                    <a:p>
                      <a:pPr algn="ctr"/>
                      <a:r>
                        <a:rPr lang="en-US" sz="3200" b="0" dirty="0" smtClean="0">
                          <a:latin typeface="+mn-lt"/>
                        </a:rPr>
                        <a:t>√</a:t>
                      </a:r>
                      <a:endParaRPr lang="en-US" sz="3200" b="0" dirty="0"/>
                    </a:p>
                  </a:txBody>
                  <a:tcPr/>
                </a:tc>
                <a:tc>
                  <a:txBody>
                    <a:bodyPr/>
                    <a:lstStyle/>
                    <a:p>
                      <a:r>
                        <a:rPr lang="en-US" dirty="0" smtClean="0"/>
                        <a:t>Stakeholder resistance</a:t>
                      </a:r>
                      <a:endParaRPr lang="en-US" dirty="0"/>
                    </a:p>
                  </a:txBody>
                  <a:tcPr/>
                </a:tc>
              </a:tr>
            </a:tbl>
          </a:graphicData>
        </a:graphic>
      </p:graphicFrame>
      <p:sp>
        <p:nvSpPr>
          <p:cNvPr id="7" name="Text Box 5"/>
          <p:cNvSpPr txBox="1">
            <a:spLocks noChangeArrowheads="1"/>
          </p:cNvSpPr>
          <p:nvPr/>
        </p:nvSpPr>
        <p:spPr bwMode="auto">
          <a:xfrm>
            <a:off x="593725" y="6507163"/>
            <a:ext cx="2484976" cy="276999"/>
          </a:xfrm>
          <a:prstGeom prst="rect">
            <a:avLst/>
          </a:prstGeom>
          <a:noFill/>
          <a:ln w="9525">
            <a:noFill/>
            <a:miter lim="800000"/>
            <a:headEnd/>
            <a:tailEnd/>
          </a:ln>
        </p:spPr>
        <p:txBody>
          <a:bodyPr wrap="none">
            <a:spAutoFit/>
          </a:bodyPr>
          <a:lstStyle/>
          <a:p>
            <a:pPr eaLnBrk="0" hangingPunct="0"/>
            <a:r>
              <a:rPr lang="en-US" sz="1200" dirty="0">
                <a:latin typeface="Times New Roman" pitchFamily="18" charset="0"/>
              </a:rPr>
              <a:t>Source: </a:t>
            </a:r>
            <a:r>
              <a:rPr lang="en-US" sz="1200" u="sng" dirty="0" smtClean="0">
                <a:latin typeface="Times New Roman" pitchFamily="18" charset="0"/>
              </a:rPr>
              <a:t>Master the Matrix </a:t>
            </a:r>
            <a:r>
              <a:rPr lang="en-US" sz="1200" dirty="0" smtClean="0">
                <a:latin typeface="Times New Roman" pitchFamily="18" charset="0"/>
              </a:rPr>
              <a:t>by </a:t>
            </a:r>
            <a:r>
              <a:rPr lang="en-US" sz="1200" dirty="0" err="1" smtClean="0">
                <a:latin typeface="Times New Roman" pitchFamily="18" charset="0"/>
              </a:rPr>
              <a:t>Finerty</a:t>
            </a:r>
            <a:endParaRPr lang="en-US" sz="1200" dirty="0">
              <a:latin typeface="Times New Roman"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4902587"/>
            <a:ext cx="26193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09044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Matrix Essential 3: Clarify Roles</a:t>
            </a:r>
          </a:p>
        </p:txBody>
      </p:sp>
      <p:pic>
        <p:nvPicPr>
          <p:cNvPr id="4" name="Picture 3"/>
          <p:cNvPicPr/>
          <p:nvPr/>
        </p:nvPicPr>
        <p:blipFill>
          <a:blip r:embed="rId2" cstate="print"/>
          <a:srcRect t="2197"/>
          <a:stretch>
            <a:fillRect/>
          </a:stretch>
        </p:blipFill>
        <p:spPr bwMode="auto">
          <a:xfrm>
            <a:off x="1295400" y="1676400"/>
            <a:ext cx="7315200" cy="3352800"/>
          </a:xfrm>
          <a:prstGeom prst="rect">
            <a:avLst/>
          </a:prstGeom>
          <a:noFill/>
          <a:ln w="12700" cap="sq">
            <a:solidFill>
              <a:schemeClr val="tx1"/>
            </a:solidFill>
            <a:miter lim="800000"/>
            <a:headEnd type="none" w="sm" len="sm"/>
            <a:tailEnd type="none" w="sm" len="sm"/>
          </a:ln>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911600"/>
            <a:ext cx="4162425" cy="277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0464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Matrix Essential 4: Getting Decisions Made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8639250"/>
              </p:ext>
            </p:extLst>
          </p:nvPr>
        </p:nvGraphicFramePr>
        <p:xfrm>
          <a:off x="593725" y="2103786"/>
          <a:ext cx="8229600" cy="4373880"/>
        </p:xfrm>
        <a:graphic>
          <a:graphicData uri="http://schemas.openxmlformats.org/drawingml/2006/table">
            <a:tbl>
              <a:tblPr firstRow="1" bandRow="1">
                <a:tableStyleId>{00A15C55-8517-42AA-B614-E9B94910E393}</a:tableStyleId>
              </a:tblPr>
              <a:tblGrid>
                <a:gridCol w="1981200"/>
                <a:gridCol w="2819400"/>
                <a:gridCol w="3429000"/>
              </a:tblGrid>
              <a:tr h="370840">
                <a:tc>
                  <a:txBody>
                    <a:bodyPr/>
                    <a:lstStyle/>
                    <a:p>
                      <a:endParaRPr lang="en-US" sz="1600" b="1" dirty="0">
                        <a:solidFill>
                          <a:schemeClr val="bg2"/>
                        </a:solidFill>
                        <a:latin typeface="Calibri" panose="020F0502020204030204" pitchFamily="34" charset="0"/>
                      </a:endParaRPr>
                    </a:p>
                  </a:txBody>
                  <a:tcPr anchor="ctr"/>
                </a:tc>
                <a:tc>
                  <a:txBody>
                    <a:bodyPr/>
                    <a:lstStyle/>
                    <a:p>
                      <a:r>
                        <a:rPr lang="en-US" sz="1600" dirty="0" smtClean="0">
                          <a:solidFill>
                            <a:schemeClr val="bg2"/>
                          </a:solidFill>
                        </a:rPr>
                        <a:t>Traditional Roles/ Organization</a:t>
                      </a:r>
                      <a:endParaRPr lang="en-US" sz="1600" dirty="0">
                        <a:solidFill>
                          <a:schemeClr val="bg2"/>
                        </a:solidFill>
                        <a:latin typeface="Calibri" panose="020F0502020204030204" pitchFamily="34" charset="0"/>
                      </a:endParaRPr>
                    </a:p>
                  </a:txBody>
                  <a:tcPr/>
                </a:tc>
                <a:tc>
                  <a:txBody>
                    <a:bodyPr/>
                    <a:lstStyle/>
                    <a:p>
                      <a:r>
                        <a:rPr lang="en-US" sz="1600" dirty="0" smtClean="0">
                          <a:solidFill>
                            <a:schemeClr val="bg2"/>
                          </a:solidFill>
                        </a:rPr>
                        <a:t>Matrix Roles / Organization</a:t>
                      </a:r>
                      <a:endParaRPr lang="en-US" sz="1600" dirty="0">
                        <a:solidFill>
                          <a:schemeClr val="bg2"/>
                        </a:solidFill>
                        <a:latin typeface="Calibri" panose="020F0502020204030204" pitchFamily="34" charset="0"/>
                      </a:endParaRPr>
                    </a:p>
                  </a:txBody>
                  <a:tcPr/>
                </a:tc>
              </a:tr>
              <a:tr h="370840">
                <a:tc>
                  <a:txBody>
                    <a:bodyPr/>
                    <a:lstStyle/>
                    <a:p>
                      <a:pPr>
                        <a:spcAft>
                          <a:spcPts val="600"/>
                        </a:spcAft>
                      </a:pPr>
                      <a:r>
                        <a:rPr lang="en-US" sz="1400" b="1" dirty="0" smtClean="0"/>
                        <a:t>Making the decision</a:t>
                      </a:r>
                      <a:endParaRPr lang="en-US" sz="1400" b="1" dirty="0">
                        <a:latin typeface="Calibri" panose="020F0502020204030204" pitchFamily="34" charset="0"/>
                      </a:endParaRPr>
                    </a:p>
                  </a:txBody>
                  <a:tcPr anchor="ctr"/>
                </a:tc>
                <a:tc>
                  <a:txBody>
                    <a:bodyPr/>
                    <a:lstStyle/>
                    <a:p>
                      <a:pPr>
                        <a:spcAft>
                          <a:spcPts val="600"/>
                        </a:spcAft>
                      </a:pPr>
                      <a:r>
                        <a:rPr lang="en-US" sz="1400" dirty="0" smtClean="0"/>
                        <a:t>Hierarchy/title</a:t>
                      </a:r>
                      <a:r>
                        <a:rPr lang="en-US" sz="1400" baseline="0" dirty="0" smtClean="0"/>
                        <a:t> driven</a:t>
                      </a:r>
                    </a:p>
                    <a:p>
                      <a:pPr>
                        <a:spcAft>
                          <a:spcPts val="600"/>
                        </a:spcAft>
                      </a:pPr>
                      <a:r>
                        <a:rPr lang="en-US" sz="1400" baseline="0" dirty="0" smtClean="0"/>
                        <a:t>Straightforward, linear</a:t>
                      </a:r>
                    </a:p>
                    <a:p>
                      <a:pPr>
                        <a:spcAft>
                          <a:spcPts val="600"/>
                        </a:spcAft>
                      </a:pPr>
                      <a:r>
                        <a:rPr lang="en-US" sz="1400" baseline="0" dirty="0" smtClean="0"/>
                        <a:t>Often behind closed doors, unstructured</a:t>
                      </a:r>
                    </a:p>
                    <a:p>
                      <a:pPr>
                        <a:spcAft>
                          <a:spcPts val="600"/>
                        </a:spcAft>
                      </a:pPr>
                      <a:r>
                        <a:rPr lang="en-US" sz="1400" baseline="0" dirty="0" smtClean="0"/>
                        <a:t>Often exclusive</a:t>
                      </a:r>
                      <a:endParaRPr lang="en-US" sz="1400" dirty="0">
                        <a:latin typeface="Calibri" panose="020F0502020204030204" pitchFamily="34" charset="0"/>
                      </a:endParaRPr>
                    </a:p>
                  </a:txBody>
                  <a:tcPr/>
                </a:tc>
                <a:tc>
                  <a:txBody>
                    <a:bodyPr/>
                    <a:lstStyle/>
                    <a:p>
                      <a:pPr>
                        <a:spcAft>
                          <a:spcPts val="600"/>
                        </a:spcAft>
                      </a:pPr>
                      <a:r>
                        <a:rPr lang="en-US" sz="1400" dirty="0" smtClean="0"/>
                        <a:t>Expertise, role, input-driven</a:t>
                      </a:r>
                    </a:p>
                    <a:p>
                      <a:pPr>
                        <a:spcAft>
                          <a:spcPts val="600"/>
                        </a:spcAft>
                      </a:pPr>
                      <a:r>
                        <a:rPr lang="en-US" sz="1400" dirty="0" smtClean="0"/>
                        <a:t>Complex, much back and forth</a:t>
                      </a:r>
                    </a:p>
                    <a:p>
                      <a:pPr>
                        <a:spcAft>
                          <a:spcPts val="600"/>
                        </a:spcAft>
                      </a:pPr>
                      <a:r>
                        <a:rPr lang="en-US" sz="1400" dirty="0" smtClean="0"/>
                        <a:t>Inclusive</a:t>
                      </a:r>
                      <a:endParaRPr lang="en-US" sz="1400" dirty="0">
                        <a:latin typeface="Calibri" panose="020F0502020204030204" pitchFamily="34" charset="0"/>
                      </a:endParaRPr>
                    </a:p>
                  </a:txBody>
                  <a:tcPr/>
                </a:tc>
              </a:tr>
              <a:tr h="370840">
                <a:tc>
                  <a:txBody>
                    <a:bodyPr/>
                    <a:lstStyle/>
                    <a:p>
                      <a:pPr>
                        <a:spcAft>
                          <a:spcPts val="600"/>
                        </a:spcAft>
                      </a:pPr>
                      <a:r>
                        <a:rPr lang="en-US" sz="1400" b="1" dirty="0" smtClean="0"/>
                        <a:t>Executing the decision</a:t>
                      </a:r>
                      <a:endParaRPr lang="en-US" sz="1400" b="1" dirty="0">
                        <a:latin typeface="Calibri" panose="020F0502020204030204" pitchFamily="34" charset="0"/>
                      </a:endParaRPr>
                    </a:p>
                  </a:txBody>
                  <a:tcPr anchor="ctr"/>
                </a:tc>
                <a:tc>
                  <a:txBody>
                    <a:bodyPr/>
                    <a:lstStyle/>
                    <a:p>
                      <a:pPr>
                        <a:spcAft>
                          <a:spcPts val="600"/>
                        </a:spcAft>
                      </a:pPr>
                      <a:r>
                        <a:rPr lang="en-US" sz="1400" dirty="0" smtClean="0"/>
                        <a:t>Authority-driven</a:t>
                      </a:r>
                    </a:p>
                    <a:p>
                      <a:pPr>
                        <a:spcAft>
                          <a:spcPts val="600"/>
                        </a:spcAft>
                      </a:pPr>
                      <a:r>
                        <a:rPr lang="en-US" sz="1400" dirty="0" smtClean="0"/>
                        <a:t>Communication on the “what” of the decision</a:t>
                      </a:r>
                    </a:p>
                    <a:p>
                      <a:pPr>
                        <a:spcAft>
                          <a:spcPts val="600"/>
                        </a:spcAft>
                      </a:pPr>
                      <a:r>
                        <a:rPr lang="en-US" sz="1400" dirty="0" smtClean="0"/>
                        <a:t>Requires</a:t>
                      </a:r>
                      <a:r>
                        <a:rPr lang="en-US" sz="1400" baseline="0" dirty="0" smtClean="0"/>
                        <a:t> little follow up</a:t>
                      </a:r>
                      <a:endParaRPr lang="en-US" sz="1400" dirty="0">
                        <a:latin typeface="Calibri" panose="020F0502020204030204" pitchFamily="34" charset="0"/>
                      </a:endParaRPr>
                    </a:p>
                  </a:txBody>
                  <a:tcPr/>
                </a:tc>
                <a:tc>
                  <a:txBody>
                    <a:bodyPr/>
                    <a:lstStyle/>
                    <a:p>
                      <a:pPr>
                        <a:spcAft>
                          <a:spcPts val="600"/>
                        </a:spcAft>
                      </a:pPr>
                      <a:r>
                        <a:rPr lang="en-US" sz="1400" dirty="0" smtClean="0"/>
                        <a:t>Ownership-driven</a:t>
                      </a:r>
                    </a:p>
                    <a:p>
                      <a:pPr>
                        <a:spcAft>
                          <a:spcPts val="600"/>
                        </a:spcAft>
                      </a:pPr>
                      <a:r>
                        <a:rPr lang="en-US" sz="1400" dirty="0" smtClean="0"/>
                        <a:t>Communication</a:t>
                      </a:r>
                      <a:r>
                        <a:rPr lang="en-US" sz="1400" baseline="0" dirty="0" smtClean="0"/>
                        <a:t> is transparent on what, why, how, and who</a:t>
                      </a:r>
                    </a:p>
                    <a:p>
                      <a:pPr>
                        <a:spcAft>
                          <a:spcPts val="600"/>
                        </a:spcAft>
                      </a:pPr>
                      <a:r>
                        <a:rPr lang="en-US" sz="1400" baseline="0" dirty="0" smtClean="0"/>
                        <a:t>Can require significant follow up</a:t>
                      </a:r>
                      <a:endParaRPr lang="en-US" sz="1400" dirty="0">
                        <a:latin typeface="Calibri" panose="020F0502020204030204" pitchFamily="34" charset="0"/>
                      </a:endParaRPr>
                    </a:p>
                  </a:txBody>
                  <a:tcPr/>
                </a:tc>
              </a:tr>
              <a:tr h="370840">
                <a:tc>
                  <a:txBody>
                    <a:bodyPr/>
                    <a:lstStyle/>
                    <a:p>
                      <a:pPr>
                        <a:spcAft>
                          <a:spcPts val="600"/>
                        </a:spcAft>
                      </a:pPr>
                      <a:r>
                        <a:rPr lang="en-US" sz="1400" b="1" dirty="0" smtClean="0"/>
                        <a:t>Key challenges</a:t>
                      </a:r>
                      <a:endParaRPr lang="en-US" sz="1400" b="1" dirty="0">
                        <a:latin typeface="Calibri" panose="020F0502020204030204" pitchFamily="34" charset="0"/>
                      </a:endParaRPr>
                    </a:p>
                  </a:txBody>
                  <a:tcPr anchor="ctr"/>
                </a:tc>
                <a:tc>
                  <a:txBody>
                    <a:bodyPr/>
                    <a:lstStyle/>
                    <a:p>
                      <a:pPr>
                        <a:spcAft>
                          <a:spcPts val="600"/>
                        </a:spcAft>
                      </a:pPr>
                      <a:r>
                        <a:rPr lang="en-US" sz="1400" dirty="0" smtClean="0"/>
                        <a:t>Making the right decision and using authority</a:t>
                      </a:r>
                      <a:r>
                        <a:rPr lang="en-US" sz="1400" baseline="0" dirty="0" smtClean="0"/>
                        <a:t> to implement</a:t>
                      </a:r>
                      <a:endParaRPr lang="en-US" sz="1400" dirty="0">
                        <a:latin typeface="Calibri" panose="020F0502020204030204" pitchFamily="34" charset="0"/>
                      </a:endParaRPr>
                    </a:p>
                  </a:txBody>
                  <a:tcPr/>
                </a:tc>
                <a:tc>
                  <a:txBody>
                    <a:bodyPr/>
                    <a:lstStyle/>
                    <a:p>
                      <a:pPr>
                        <a:spcAft>
                          <a:spcPts val="600"/>
                        </a:spcAft>
                      </a:pPr>
                      <a:r>
                        <a:rPr lang="en-US" sz="1400" dirty="0" smtClean="0"/>
                        <a:t>Balancing decision-making</a:t>
                      </a:r>
                      <a:r>
                        <a:rPr lang="en-US" sz="1400" baseline="0" dirty="0" smtClean="0"/>
                        <a:t> speed with inclusion</a:t>
                      </a:r>
                    </a:p>
                    <a:p>
                      <a:pPr>
                        <a:spcAft>
                          <a:spcPts val="600"/>
                        </a:spcAft>
                      </a:pPr>
                      <a:r>
                        <a:rPr lang="en-US" sz="1400" baseline="0" dirty="0" smtClean="0"/>
                        <a:t>Knowing who is the ultimate decision-maker</a:t>
                      </a:r>
                    </a:p>
                    <a:p>
                      <a:pPr>
                        <a:spcAft>
                          <a:spcPts val="600"/>
                        </a:spcAft>
                      </a:pPr>
                      <a:r>
                        <a:rPr lang="en-US" sz="1400" baseline="0" dirty="0" smtClean="0"/>
                        <a:t>Gaining ownership in the decision to make it “stick”</a:t>
                      </a:r>
                      <a:endParaRPr lang="en-US" sz="1400" dirty="0">
                        <a:latin typeface="Calibri" panose="020F0502020204030204" pitchFamily="34" charset="0"/>
                      </a:endParaRPr>
                    </a:p>
                  </a:txBody>
                  <a:tcPr/>
                </a:tc>
              </a:tr>
            </a:tbl>
          </a:graphicData>
        </a:graphic>
      </p:graphicFrame>
      <p:sp>
        <p:nvSpPr>
          <p:cNvPr id="6" name="Text Box 5"/>
          <p:cNvSpPr txBox="1">
            <a:spLocks noChangeArrowheads="1"/>
          </p:cNvSpPr>
          <p:nvPr/>
        </p:nvSpPr>
        <p:spPr bwMode="auto">
          <a:xfrm>
            <a:off x="593725" y="6507163"/>
            <a:ext cx="2484976" cy="276999"/>
          </a:xfrm>
          <a:prstGeom prst="rect">
            <a:avLst/>
          </a:prstGeom>
          <a:noFill/>
          <a:ln w="9525">
            <a:noFill/>
            <a:miter lim="800000"/>
            <a:headEnd/>
            <a:tailEnd/>
          </a:ln>
        </p:spPr>
        <p:txBody>
          <a:bodyPr wrap="none">
            <a:spAutoFit/>
          </a:bodyPr>
          <a:lstStyle/>
          <a:p>
            <a:pPr eaLnBrk="0" hangingPunct="0"/>
            <a:r>
              <a:rPr lang="en-US" sz="1200" dirty="0">
                <a:latin typeface="Times New Roman" pitchFamily="18" charset="0"/>
              </a:rPr>
              <a:t>Source: </a:t>
            </a:r>
            <a:r>
              <a:rPr lang="en-US" sz="1200" u="sng" dirty="0" smtClean="0">
                <a:latin typeface="Times New Roman" pitchFamily="18" charset="0"/>
              </a:rPr>
              <a:t>Master the Matrix </a:t>
            </a:r>
            <a:r>
              <a:rPr lang="en-US" sz="1200" dirty="0" smtClean="0">
                <a:latin typeface="Times New Roman" pitchFamily="18" charset="0"/>
              </a:rPr>
              <a:t>by </a:t>
            </a:r>
            <a:r>
              <a:rPr lang="en-US" sz="1200" dirty="0" err="1" smtClean="0">
                <a:latin typeface="Times New Roman" pitchFamily="18" charset="0"/>
              </a:rPr>
              <a:t>Finerty</a:t>
            </a:r>
            <a:endParaRPr lang="en-US" sz="1200" dirty="0">
              <a:latin typeface="Times New Roman" pitchFamily="18" charset="0"/>
            </a:endParaRPr>
          </a:p>
        </p:txBody>
      </p:sp>
    </p:spTree>
    <p:extLst>
      <p:ext uri="{BB962C8B-B14F-4D97-AF65-F5344CB8AC3E}">
        <p14:creationId xmlns:p14="http://schemas.microsoft.com/office/powerpoint/2010/main" val="2232277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772400" cy="1143000"/>
          </a:xfrm>
        </p:spPr>
        <p:txBody>
          <a:bodyPr/>
          <a:lstStyle/>
          <a:p>
            <a:r>
              <a:rPr lang="en-US" dirty="0"/>
              <a:t>Matrix </a:t>
            </a:r>
            <a:r>
              <a:rPr lang="en-US" dirty="0" smtClean="0"/>
              <a:t>Essential </a:t>
            </a:r>
            <a:r>
              <a:rPr lang="en-US" dirty="0"/>
              <a:t>4: Getting Decisions Made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65648396"/>
              </p:ext>
            </p:extLst>
          </p:nvPr>
        </p:nvGraphicFramePr>
        <p:xfrm>
          <a:off x="476250" y="1617581"/>
          <a:ext cx="8229600" cy="3901440"/>
        </p:xfrm>
        <a:graphic>
          <a:graphicData uri="http://schemas.openxmlformats.org/drawingml/2006/table">
            <a:tbl>
              <a:tblPr firstRow="1" bandRow="1">
                <a:tableStyleId>{ED083AE6-46FA-4A59-8FB0-9F97EB10719F}</a:tableStyleId>
              </a:tblPr>
              <a:tblGrid>
                <a:gridCol w="2057400"/>
                <a:gridCol w="2057400"/>
                <a:gridCol w="2057400"/>
                <a:gridCol w="2057400"/>
              </a:tblGrid>
              <a:tr h="370840">
                <a:tc>
                  <a:txBody>
                    <a:bodyPr/>
                    <a:lstStyle/>
                    <a:p>
                      <a:r>
                        <a:rPr lang="en-US" dirty="0" smtClean="0"/>
                        <a:t>A structured, credible process</a:t>
                      </a:r>
                      <a:endParaRPr lang="en-US" dirty="0"/>
                    </a:p>
                  </a:txBody>
                  <a:tcPr anchor="b"/>
                </a:tc>
                <a:tc>
                  <a:txBody>
                    <a:bodyPr/>
                    <a:lstStyle/>
                    <a:p>
                      <a:r>
                        <a:rPr lang="en-US" dirty="0" smtClean="0"/>
                        <a:t>Include the right people in the right way</a:t>
                      </a:r>
                      <a:endParaRPr lang="en-US" dirty="0"/>
                    </a:p>
                  </a:txBody>
                  <a:tcPr anchor="b"/>
                </a:tc>
                <a:tc>
                  <a:txBody>
                    <a:bodyPr/>
                    <a:lstStyle/>
                    <a:p>
                      <a:r>
                        <a:rPr lang="en-US" dirty="0" smtClean="0"/>
                        <a:t>Consistent, transparent communication &amp; follow up</a:t>
                      </a:r>
                      <a:endParaRPr lang="en-US" dirty="0"/>
                    </a:p>
                  </a:txBody>
                  <a:tcPr anchor="b"/>
                </a:tc>
                <a:tc>
                  <a:txBody>
                    <a:bodyPr/>
                    <a:lstStyle/>
                    <a:p>
                      <a:r>
                        <a:rPr lang="en-US" dirty="0" smtClean="0"/>
                        <a:t>YOUR</a:t>
                      </a:r>
                      <a:r>
                        <a:rPr lang="en-US" baseline="0" dirty="0" smtClean="0"/>
                        <a:t> DECISION IS LIKE TO BE:</a:t>
                      </a:r>
                      <a:endParaRPr lang="en-US" dirty="0"/>
                    </a:p>
                  </a:txBody>
                  <a:tcPr anchor="b"/>
                </a:tc>
              </a:tr>
              <a:tr h="370840">
                <a:tc>
                  <a:txBody>
                    <a:bodyPr/>
                    <a:lstStyle/>
                    <a:p>
                      <a:pPr algn="ctr"/>
                      <a:r>
                        <a:rPr lang="en-US" sz="3200" b="0" dirty="0" smtClean="0">
                          <a:latin typeface="Century Gothic"/>
                        </a:rPr>
                        <a:t>√</a:t>
                      </a:r>
                      <a:endParaRPr lang="en-US" sz="3200" b="0" dirty="0"/>
                    </a:p>
                  </a:txBody>
                  <a:tcPr anchor="ctr"/>
                </a:tc>
                <a:tc>
                  <a:txBody>
                    <a:bodyPr/>
                    <a:lstStyle/>
                    <a:p>
                      <a:pPr algn="ctr"/>
                      <a:r>
                        <a:rPr lang="en-US" sz="3200" b="0" dirty="0" smtClean="0">
                          <a:latin typeface="+mn-lt"/>
                        </a:rPr>
                        <a:t>√</a:t>
                      </a:r>
                      <a:endParaRPr lang="en-US" sz="3200" b="0" dirty="0"/>
                    </a:p>
                  </a:txBody>
                  <a:tcPr anchor="ctr"/>
                </a:tc>
                <a:tc>
                  <a:txBody>
                    <a:bodyPr/>
                    <a:lstStyle/>
                    <a:p>
                      <a:pPr algn="ctr"/>
                      <a:r>
                        <a:rPr lang="en-US" sz="3200" b="0" dirty="0" smtClean="0">
                          <a:latin typeface="+mn-lt"/>
                        </a:rPr>
                        <a:t>√</a:t>
                      </a:r>
                      <a:endParaRPr lang="en-US" sz="3200" b="0" dirty="0"/>
                    </a:p>
                  </a:txBody>
                  <a:tcPr anchor="ctr"/>
                </a:tc>
                <a:tc>
                  <a:txBody>
                    <a:bodyPr/>
                    <a:lstStyle/>
                    <a:p>
                      <a:r>
                        <a:rPr lang="en-US" dirty="0" smtClean="0"/>
                        <a:t>IMPLEMENTED AND INTEGRATED</a:t>
                      </a:r>
                      <a:endParaRPr lang="en-US" dirty="0"/>
                    </a:p>
                  </a:txBody>
                  <a:tcPr/>
                </a:tc>
              </a:tr>
              <a:tr h="370840">
                <a:tc>
                  <a:txBody>
                    <a:bodyPr/>
                    <a:lstStyle/>
                    <a:p>
                      <a:pPr algn="ctr"/>
                      <a:endParaRPr lang="en-US" sz="3200" b="0" dirty="0"/>
                    </a:p>
                  </a:txBody>
                  <a:tcPr/>
                </a:tc>
                <a:tc>
                  <a:txBody>
                    <a:bodyPr/>
                    <a:lstStyle/>
                    <a:p>
                      <a:pPr algn="ctr"/>
                      <a:r>
                        <a:rPr lang="en-US" sz="3200" b="0" dirty="0" smtClean="0">
                          <a:latin typeface="+mn-lt"/>
                        </a:rPr>
                        <a:t>√</a:t>
                      </a:r>
                      <a:endParaRPr lang="en-US" sz="32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0" dirty="0" smtClean="0">
                          <a:latin typeface="+mn-lt"/>
                        </a:rPr>
                        <a:t>√</a:t>
                      </a:r>
                      <a:endParaRPr lang="en-US" sz="3200" b="0" dirty="0" smtClean="0"/>
                    </a:p>
                  </a:txBody>
                  <a:tcPr/>
                </a:tc>
                <a:tc>
                  <a:txBody>
                    <a:bodyPr/>
                    <a:lstStyle/>
                    <a:p>
                      <a:r>
                        <a:rPr lang="en-US" dirty="0" smtClean="0"/>
                        <a:t>Questioned</a:t>
                      </a:r>
                      <a:endParaRPr lang="en-US" dirty="0"/>
                    </a:p>
                  </a:txBody>
                  <a:tcPr/>
                </a:tc>
              </a:tr>
              <a:tr h="370840">
                <a:tc>
                  <a:txBody>
                    <a:bodyPr/>
                    <a:lstStyle/>
                    <a:p>
                      <a:pPr algn="ctr"/>
                      <a:r>
                        <a:rPr lang="en-US" sz="3200" b="0" dirty="0" smtClean="0">
                          <a:latin typeface="+mn-lt"/>
                        </a:rPr>
                        <a:t>√</a:t>
                      </a:r>
                      <a:endParaRPr lang="en-US" sz="3200" b="0" dirty="0"/>
                    </a:p>
                  </a:txBody>
                  <a:tcPr/>
                </a:tc>
                <a:tc>
                  <a:txBody>
                    <a:bodyPr/>
                    <a:lstStyle/>
                    <a:p>
                      <a:pPr algn="ctr"/>
                      <a:endParaRPr lang="en-US" sz="3200" b="0"/>
                    </a:p>
                  </a:txBody>
                  <a:tcPr/>
                </a:tc>
                <a:tc>
                  <a:txBody>
                    <a:bodyPr/>
                    <a:lstStyle/>
                    <a:p>
                      <a:pPr algn="ctr"/>
                      <a:r>
                        <a:rPr lang="en-US" sz="3200" b="0" dirty="0" smtClean="0">
                          <a:latin typeface="+mn-lt"/>
                        </a:rPr>
                        <a:t>√</a:t>
                      </a:r>
                      <a:endParaRPr lang="en-US" sz="3200" b="0" dirty="0"/>
                    </a:p>
                  </a:txBody>
                  <a:tcPr/>
                </a:tc>
                <a:tc>
                  <a:txBody>
                    <a:bodyPr/>
                    <a:lstStyle/>
                    <a:p>
                      <a:r>
                        <a:rPr lang="en-US" dirty="0" smtClean="0"/>
                        <a:t>Overturned or ignored</a:t>
                      </a:r>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0" dirty="0" smtClean="0">
                          <a:latin typeface="+mn-lt"/>
                        </a:rPr>
                        <a:t>√</a:t>
                      </a:r>
                      <a:endParaRPr lang="en-US" sz="3200" b="0" dirty="0" smtClean="0"/>
                    </a:p>
                  </a:txBody>
                  <a:tcPr/>
                </a:tc>
                <a:tc>
                  <a:txBody>
                    <a:bodyPr/>
                    <a:lstStyle/>
                    <a:p>
                      <a:pPr algn="ctr"/>
                      <a:r>
                        <a:rPr lang="en-US" sz="3200" b="0" dirty="0" smtClean="0">
                          <a:latin typeface="+mn-lt"/>
                        </a:rPr>
                        <a:t>√</a:t>
                      </a:r>
                      <a:endParaRPr lang="en-US" sz="3200" b="0" dirty="0"/>
                    </a:p>
                  </a:txBody>
                  <a:tcPr/>
                </a:tc>
                <a:tc>
                  <a:txBody>
                    <a:bodyPr/>
                    <a:lstStyle/>
                    <a:p>
                      <a:pPr algn="ctr"/>
                      <a:endParaRPr lang="en-US" sz="3200" b="0" dirty="0"/>
                    </a:p>
                  </a:txBody>
                  <a:tcPr/>
                </a:tc>
                <a:tc>
                  <a:txBody>
                    <a:bodyPr/>
                    <a:lstStyle/>
                    <a:p>
                      <a:r>
                        <a:rPr lang="en-US" dirty="0" smtClean="0"/>
                        <a:t>Forgotten</a:t>
                      </a:r>
                      <a:endParaRPr lang="en-US" dirty="0"/>
                    </a:p>
                  </a:txBody>
                  <a:tcPr/>
                </a:tc>
              </a:tr>
            </a:tbl>
          </a:graphicData>
        </a:graphic>
      </p:graphicFrame>
      <p:sp>
        <p:nvSpPr>
          <p:cNvPr id="6" name="Text Box 5"/>
          <p:cNvSpPr txBox="1">
            <a:spLocks noChangeArrowheads="1"/>
          </p:cNvSpPr>
          <p:nvPr/>
        </p:nvSpPr>
        <p:spPr bwMode="auto">
          <a:xfrm>
            <a:off x="593725" y="6507163"/>
            <a:ext cx="2484976" cy="276999"/>
          </a:xfrm>
          <a:prstGeom prst="rect">
            <a:avLst/>
          </a:prstGeom>
          <a:noFill/>
          <a:ln w="9525">
            <a:noFill/>
            <a:miter lim="800000"/>
            <a:headEnd/>
            <a:tailEnd/>
          </a:ln>
        </p:spPr>
        <p:txBody>
          <a:bodyPr wrap="none">
            <a:spAutoFit/>
          </a:bodyPr>
          <a:lstStyle/>
          <a:p>
            <a:pPr eaLnBrk="0" hangingPunct="0"/>
            <a:r>
              <a:rPr lang="en-US" sz="1200" dirty="0">
                <a:latin typeface="Times New Roman" pitchFamily="18" charset="0"/>
              </a:rPr>
              <a:t>Source: </a:t>
            </a:r>
            <a:r>
              <a:rPr lang="en-US" sz="1200" u="sng" dirty="0" smtClean="0">
                <a:latin typeface="Times New Roman" pitchFamily="18" charset="0"/>
              </a:rPr>
              <a:t>Master the Matrix </a:t>
            </a:r>
            <a:r>
              <a:rPr lang="en-US" sz="1200" dirty="0" smtClean="0">
                <a:latin typeface="Times New Roman" pitchFamily="18" charset="0"/>
              </a:rPr>
              <a:t>by </a:t>
            </a:r>
            <a:r>
              <a:rPr lang="en-US" sz="1200" dirty="0" err="1" smtClean="0">
                <a:latin typeface="Times New Roman" pitchFamily="18" charset="0"/>
              </a:rPr>
              <a:t>Finerty</a:t>
            </a:r>
            <a:endParaRPr lang="en-US" sz="1200" dirty="0">
              <a:latin typeface="Times New Roman" pitchFamily="18" charset="0"/>
            </a:endParaRPr>
          </a:p>
        </p:txBody>
      </p:sp>
    </p:spTree>
    <p:extLst>
      <p:ext uri="{BB962C8B-B14F-4D97-AF65-F5344CB8AC3E}">
        <p14:creationId xmlns:p14="http://schemas.microsoft.com/office/powerpoint/2010/main" val="41787530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Matrix </a:t>
            </a:r>
            <a:r>
              <a:rPr lang="en-US" dirty="0"/>
              <a:t>Essential </a:t>
            </a:r>
            <a:r>
              <a:rPr lang="en-US" dirty="0" smtClean="0"/>
              <a:t>5: Flex Your Influence Muscle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7169146"/>
              </p:ext>
            </p:extLst>
          </p:nvPr>
        </p:nvGraphicFramePr>
        <p:xfrm>
          <a:off x="457200" y="2014220"/>
          <a:ext cx="8229600" cy="3134360"/>
        </p:xfrm>
        <a:graphic>
          <a:graphicData uri="http://schemas.openxmlformats.org/drawingml/2006/table">
            <a:tbl>
              <a:tblPr firstRow="1" bandRow="1">
                <a:tableStyleId>{00A15C55-8517-42AA-B614-E9B94910E393}</a:tableStyleId>
              </a:tblPr>
              <a:tblGrid>
                <a:gridCol w="1066800"/>
                <a:gridCol w="4419600"/>
                <a:gridCol w="2743200"/>
              </a:tblGrid>
              <a:tr h="370840">
                <a:tc>
                  <a:txBody>
                    <a:bodyPr/>
                    <a:lstStyle/>
                    <a:p>
                      <a:endParaRPr lang="en-US" dirty="0">
                        <a:solidFill>
                          <a:schemeClr val="bg2"/>
                        </a:solidFill>
                        <a:latin typeface="Calibri" panose="020F0502020204030204" pitchFamily="34" charset="0"/>
                      </a:endParaRPr>
                    </a:p>
                  </a:txBody>
                  <a:tcPr>
                    <a:lnB w="12700" cap="flat" cmpd="sng" algn="ctr">
                      <a:solidFill>
                        <a:schemeClr val="tx1"/>
                      </a:solidFill>
                      <a:prstDash val="solid"/>
                      <a:round/>
                      <a:headEnd type="none" w="med" len="med"/>
                      <a:tailEnd type="none" w="med" len="med"/>
                    </a:lnB>
                  </a:tcPr>
                </a:tc>
                <a:tc>
                  <a:txBody>
                    <a:bodyPr/>
                    <a:lstStyle/>
                    <a:p>
                      <a:r>
                        <a:rPr lang="en-US" dirty="0" smtClean="0">
                          <a:solidFill>
                            <a:schemeClr val="bg2"/>
                          </a:solidFill>
                          <a:latin typeface="Calibri" panose="020F0502020204030204" pitchFamily="34" charset="0"/>
                        </a:rPr>
                        <a:t>When</a:t>
                      </a:r>
                      <a:r>
                        <a:rPr lang="en-US" baseline="0" dirty="0" smtClean="0">
                          <a:solidFill>
                            <a:schemeClr val="bg2"/>
                          </a:solidFill>
                          <a:latin typeface="Calibri" panose="020F0502020204030204" pitchFamily="34" charset="0"/>
                        </a:rPr>
                        <a:t> You …</a:t>
                      </a:r>
                      <a:endParaRPr lang="en-US" dirty="0">
                        <a:solidFill>
                          <a:schemeClr val="bg2"/>
                        </a:solidFill>
                        <a:latin typeface="Calibri" panose="020F0502020204030204" pitchFamily="34" charset="0"/>
                      </a:endParaRPr>
                    </a:p>
                  </a:txBody>
                  <a:tcPr>
                    <a:lnB w="12700" cap="flat" cmpd="sng" algn="ctr">
                      <a:solidFill>
                        <a:schemeClr val="tx1"/>
                      </a:solidFill>
                      <a:prstDash val="solid"/>
                      <a:round/>
                      <a:headEnd type="none" w="med" len="med"/>
                      <a:tailEnd type="none" w="med" len="med"/>
                    </a:lnB>
                  </a:tcPr>
                </a:tc>
                <a:tc>
                  <a:txBody>
                    <a:bodyPr/>
                    <a:lstStyle/>
                    <a:p>
                      <a:r>
                        <a:rPr lang="en-US" dirty="0" smtClean="0">
                          <a:solidFill>
                            <a:schemeClr val="bg2"/>
                          </a:solidFill>
                          <a:latin typeface="Calibri" panose="020F0502020204030204" pitchFamily="34" charset="0"/>
                        </a:rPr>
                        <a:t>They …</a:t>
                      </a:r>
                      <a:endParaRPr lang="en-US" dirty="0">
                        <a:solidFill>
                          <a:schemeClr val="bg2"/>
                        </a:solidFill>
                        <a:latin typeface="Calibri" panose="020F0502020204030204" pitchFamily="34" charset="0"/>
                      </a:endParaRPr>
                    </a:p>
                  </a:txBody>
                  <a:tcPr>
                    <a:lnB w="12700" cap="flat" cmpd="sng" algn="ctr">
                      <a:solidFill>
                        <a:schemeClr val="tx1"/>
                      </a:solidFill>
                      <a:prstDash val="solid"/>
                      <a:round/>
                      <a:headEnd type="none" w="med" len="med"/>
                      <a:tailEnd type="none" w="med" len="med"/>
                    </a:lnB>
                  </a:tcPr>
                </a:tc>
              </a:tr>
              <a:tr h="370840">
                <a:tc rowSpan="6">
                  <a:txBody>
                    <a:bodyPr/>
                    <a:lstStyle/>
                    <a:p>
                      <a:pPr algn="ctr"/>
                      <a:r>
                        <a:rPr lang="en-US" sz="2400" b="1" dirty="0" smtClean="0">
                          <a:latin typeface="Calibri" panose="020F0502020204030204" pitchFamily="34" charset="0"/>
                        </a:rPr>
                        <a:t>Proactively</a:t>
                      </a:r>
                      <a:endParaRPr lang="en-US" sz="2400" b="1" dirty="0">
                        <a:latin typeface="Calibri" panose="020F0502020204030204" pitchFamily="34"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latin typeface="Calibri" panose="020F0502020204030204" pitchFamily="34" charset="0"/>
                        </a:rPr>
                        <a:t>Forge meaningful partnerships</a:t>
                      </a:r>
                      <a:endParaRPr lang="en-US"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3600" b="1" dirty="0" smtClean="0">
                          <a:latin typeface="Calibri" panose="020F0502020204030204" pitchFamily="34" charset="0"/>
                        </a:rPr>
                        <a:t>TRUST</a:t>
                      </a:r>
                      <a:endParaRPr lang="en-US" sz="3600" b="1" dirty="0">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en-US" dirty="0"/>
                    </a:p>
                  </a:txBody>
                  <a:tcPr/>
                </a:tc>
                <a:tc>
                  <a:txBody>
                    <a:bodyPr/>
                    <a:lstStyle/>
                    <a:p>
                      <a:r>
                        <a:rPr lang="en-US" dirty="0" smtClean="0">
                          <a:latin typeface="Calibri" panose="020F0502020204030204" pitchFamily="34" charset="0"/>
                        </a:rPr>
                        <a:t>  </a:t>
                      </a:r>
                      <a:r>
                        <a:rPr lang="en-US" i="1" dirty="0" smtClean="0">
                          <a:latin typeface="Calibri" panose="020F0502020204030204" pitchFamily="34" charset="0"/>
                        </a:rPr>
                        <a:t>vs. Attempt to form “Just in Time”</a:t>
                      </a:r>
                      <a:endParaRPr lang="en-US" i="1"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latin typeface="Calibri" panose="020F0502020204030204" pitchFamily="34" charset="0"/>
                      </a:endParaRPr>
                    </a:p>
                  </a:txBody>
                  <a:tcPr/>
                </a:tc>
              </a:tr>
              <a:tr h="370840">
                <a:tc vMerge="1">
                  <a:txBody>
                    <a:bodyPr/>
                    <a:lstStyle/>
                    <a:p>
                      <a:endParaRPr lang="en-US" dirty="0"/>
                    </a:p>
                  </a:txBody>
                  <a:tcPr/>
                </a:tc>
                <a:tc>
                  <a:txBody>
                    <a:bodyPr/>
                    <a:lstStyle/>
                    <a:p>
                      <a:r>
                        <a:rPr lang="en-US" dirty="0" smtClean="0">
                          <a:latin typeface="Calibri" panose="020F0502020204030204" pitchFamily="34" charset="0"/>
                        </a:rPr>
                        <a:t>Establish  a history</a:t>
                      </a:r>
                      <a:r>
                        <a:rPr lang="en-US" baseline="0" dirty="0" smtClean="0">
                          <a:latin typeface="Calibri" panose="020F0502020204030204" pitchFamily="34" charset="0"/>
                        </a:rPr>
                        <a:t> of willingness to be influenced</a:t>
                      </a:r>
                      <a:endParaRPr lang="en-US"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latin typeface="Calibri" panose="020F0502020204030204" pitchFamily="34" charset="0"/>
                      </a:endParaRPr>
                    </a:p>
                  </a:txBody>
                  <a:tcPr/>
                </a:tc>
              </a:tr>
              <a:tr h="370840">
                <a:tc vMerge="1">
                  <a:txBody>
                    <a:bodyPr/>
                    <a:lstStyle/>
                    <a:p>
                      <a:endParaRPr lang="en-US" dirty="0"/>
                    </a:p>
                  </a:txBody>
                  <a:tcPr/>
                </a:tc>
                <a:tc>
                  <a:txBody>
                    <a:bodyPr/>
                    <a:lstStyle/>
                    <a:p>
                      <a:r>
                        <a:rPr lang="en-US" dirty="0" smtClean="0">
                          <a:latin typeface="Calibri" panose="020F0502020204030204" pitchFamily="34" charset="0"/>
                        </a:rPr>
                        <a:t>  </a:t>
                      </a:r>
                      <a:r>
                        <a:rPr lang="en-US" i="1" dirty="0" smtClean="0">
                          <a:latin typeface="Calibri" panose="020F0502020204030204" pitchFamily="34" charset="0"/>
                        </a:rPr>
                        <a:t>vs. Hold steadfast</a:t>
                      </a:r>
                      <a:endParaRPr lang="en-US" i="1"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latin typeface="Calibri" panose="020F0502020204030204" pitchFamily="34" charset="0"/>
                      </a:endParaRPr>
                    </a:p>
                  </a:txBody>
                  <a:tcPr/>
                </a:tc>
              </a:tr>
              <a:tr h="370840">
                <a:tc vMerge="1">
                  <a:txBody>
                    <a:bodyPr/>
                    <a:lstStyle/>
                    <a:p>
                      <a:endParaRPr lang="en-US" dirty="0"/>
                    </a:p>
                  </a:txBody>
                  <a:tcPr/>
                </a:tc>
                <a:tc>
                  <a:txBody>
                    <a:bodyPr/>
                    <a:lstStyle/>
                    <a:p>
                      <a:r>
                        <a:rPr lang="en-US" dirty="0" smtClean="0">
                          <a:latin typeface="Calibri" panose="020F0502020204030204" pitchFamily="34" charset="0"/>
                        </a:rPr>
                        <a:t>Do your homework</a:t>
                      </a:r>
                      <a:r>
                        <a:rPr lang="en-US" baseline="0" dirty="0" smtClean="0">
                          <a:latin typeface="Calibri" panose="020F0502020204030204" pitchFamily="34" charset="0"/>
                        </a:rPr>
                        <a:t> and understand their perspective</a:t>
                      </a:r>
                      <a:endParaRPr lang="en-US"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latin typeface="Calibri" panose="020F0502020204030204" pitchFamily="34" charset="0"/>
                      </a:endParaRPr>
                    </a:p>
                  </a:txBody>
                  <a:tcPr/>
                </a:tc>
              </a:tr>
              <a:tr h="370840">
                <a:tc vMerge="1">
                  <a:txBody>
                    <a:bodyPr/>
                    <a:lstStyle/>
                    <a:p>
                      <a:endParaRPr lang="en-US" sz="2400" b="1" dirty="0">
                        <a:latin typeface="Calibri" panose="020F0502020204030204" pitchFamily="34" charset="0"/>
                      </a:endParaRPr>
                    </a:p>
                  </a:txBody>
                  <a:tcPr vert="vert270">
                    <a:solidFill>
                      <a:schemeClr val="bg1">
                        <a:lumMod val="85000"/>
                      </a:schemeClr>
                    </a:solidFill>
                  </a:tcPr>
                </a:tc>
                <a:tc>
                  <a:txBody>
                    <a:bodyPr/>
                    <a:lstStyle/>
                    <a:p>
                      <a:r>
                        <a:rPr lang="en-US" dirty="0" smtClean="0">
                          <a:latin typeface="Calibri" panose="020F0502020204030204" pitchFamily="34" charset="0"/>
                        </a:rPr>
                        <a:t>  </a:t>
                      </a:r>
                      <a:r>
                        <a:rPr lang="en-US" i="1" dirty="0" smtClean="0">
                          <a:latin typeface="Calibri" panose="020F0502020204030204" pitchFamily="34" charset="0"/>
                        </a:rPr>
                        <a:t>vs. Assume you know</a:t>
                      </a:r>
                      <a:endParaRPr lang="en-US" i="1"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latin typeface="Calibri" panose="020F0502020204030204" pitchFamily="34" charset="0"/>
                      </a:endParaRPr>
                    </a:p>
                  </a:txBody>
                  <a:tcPr>
                    <a:noFill/>
                  </a:tcPr>
                </a:tc>
              </a:tr>
            </a:tbl>
          </a:graphicData>
        </a:graphic>
      </p:graphicFrame>
      <p:sp>
        <p:nvSpPr>
          <p:cNvPr id="5" name="TextBox 4"/>
          <p:cNvSpPr txBox="1"/>
          <p:nvPr/>
        </p:nvSpPr>
        <p:spPr>
          <a:xfrm>
            <a:off x="5562600" y="2286000"/>
            <a:ext cx="838200" cy="707886"/>
          </a:xfrm>
          <a:prstGeom prst="rect">
            <a:avLst/>
          </a:prstGeom>
          <a:noFill/>
        </p:spPr>
        <p:txBody>
          <a:bodyPr wrap="square" rtlCol="0">
            <a:spAutoFit/>
          </a:bodyPr>
          <a:lstStyle/>
          <a:p>
            <a:r>
              <a:rPr lang="en-US" sz="4000" b="1" dirty="0">
                <a:latin typeface="Century Gothic"/>
              </a:rPr>
              <a:t>→</a:t>
            </a:r>
            <a:endParaRPr lang="en-US" sz="4000" dirty="0"/>
          </a:p>
        </p:txBody>
      </p:sp>
      <p:sp>
        <p:nvSpPr>
          <p:cNvPr id="6" name="TextBox 5"/>
          <p:cNvSpPr txBox="1"/>
          <p:nvPr/>
        </p:nvSpPr>
        <p:spPr>
          <a:xfrm>
            <a:off x="5562600" y="3048000"/>
            <a:ext cx="838200" cy="707886"/>
          </a:xfrm>
          <a:prstGeom prst="rect">
            <a:avLst/>
          </a:prstGeom>
          <a:noFill/>
        </p:spPr>
        <p:txBody>
          <a:bodyPr wrap="square" rtlCol="0">
            <a:spAutoFit/>
          </a:bodyPr>
          <a:lstStyle/>
          <a:p>
            <a:r>
              <a:rPr lang="en-US" sz="4000" b="1" dirty="0">
                <a:latin typeface="Century Gothic"/>
              </a:rPr>
              <a:t>→</a:t>
            </a:r>
            <a:endParaRPr lang="en-US" sz="4000" dirty="0"/>
          </a:p>
        </p:txBody>
      </p:sp>
      <p:sp>
        <p:nvSpPr>
          <p:cNvPr id="7" name="TextBox 6"/>
          <p:cNvSpPr txBox="1"/>
          <p:nvPr/>
        </p:nvSpPr>
        <p:spPr>
          <a:xfrm>
            <a:off x="5562600" y="4038600"/>
            <a:ext cx="838200" cy="707886"/>
          </a:xfrm>
          <a:prstGeom prst="rect">
            <a:avLst/>
          </a:prstGeom>
          <a:noFill/>
        </p:spPr>
        <p:txBody>
          <a:bodyPr wrap="square" rtlCol="0">
            <a:spAutoFit/>
          </a:bodyPr>
          <a:lstStyle/>
          <a:p>
            <a:r>
              <a:rPr lang="en-US" sz="4000" b="1" dirty="0">
                <a:latin typeface="Century Gothic"/>
              </a:rPr>
              <a:t>→</a:t>
            </a:r>
            <a:endParaRPr lang="en-US" sz="4000" dirty="0"/>
          </a:p>
        </p:txBody>
      </p:sp>
      <p:sp>
        <p:nvSpPr>
          <p:cNvPr id="9" name="Text Box 5"/>
          <p:cNvSpPr txBox="1">
            <a:spLocks noChangeArrowheads="1"/>
          </p:cNvSpPr>
          <p:nvPr/>
        </p:nvSpPr>
        <p:spPr bwMode="auto">
          <a:xfrm>
            <a:off x="593725" y="6507163"/>
            <a:ext cx="2484976" cy="276999"/>
          </a:xfrm>
          <a:prstGeom prst="rect">
            <a:avLst/>
          </a:prstGeom>
          <a:noFill/>
          <a:ln w="9525">
            <a:noFill/>
            <a:miter lim="800000"/>
            <a:headEnd/>
            <a:tailEnd/>
          </a:ln>
        </p:spPr>
        <p:txBody>
          <a:bodyPr wrap="none">
            <a:spAutoFit/>
          </a:bodyPr>
          <a:lstStyle/>
          <a:p>
            <a:pPr eaLnBrk="0" hangingPunct="0"/>
            <a:r>
              <a:rPr lang="en-US" sz="1200" dirty="0">
                <a:latin typeface="Times New Roman" pitchFamily="18" charset="0"/>
              </a:rPr>
              <a:t>Source: </a:t>
            </a:r>
            <a:r>
              <a:rPr lang="en-US" sz="1200" u="sng" dirty="0" smtClean="0">
                <a:latin typeface="Times New Roman" pitchFamily="18" charset="0"/>
              </a:rPr>
              <a:t>Master the Matrix </a:t>
            </a:r>
            <a:r>
              <a:rPr lang="en-US" sz="1200" dirty="0" smtClean="0">
                <a:latin typeface="Times New Roman" pitchFamily="18" charset="0"/>
              </a:rPr>
              <a:t>by </a:t>
            </a:r>
            <a:r>
              <a:rPr lang="en-US" sz="1200" dirty="0" err="1" smtClean="0">
                <a:latin typeface="Times New Roman" pitchFamily="18" charset="0"/>
              </a:rPr>
              <a:t>Finerty</a:t>
            </a:r>
            <a:endParaRPr lang="en-US" sz="1200" dirty="0">
              <a:latin typeface="Times New Roman" pitchFamily="18" charset="0"/>
            </a:endParaRPr>
          </a:p>
        </p:txBody>
      </p:sp>
    </p:spTree>
    <p:extLst>
      <p:ext uri="{BB962C8B-B14F-4D97-AF65-F5344CB8AC3E}">
        <p14:creationId xmlns:p14="http://schemas.microsoft.com/office/powerpoint/2010/main" val="1881693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Matrix </a:t>
            </a:r>
            <a:r>
              <a:rPr lang="en-US" dirty="0" smtClean="0"/>
              <a:t>Essential 5: Flex Your Influence Muscle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9638370"/>
              </p:ext>
            </p:extLst>
          </p:nvPr>
        </p:nvGraphicFramePr>
        <p:xfrm>
          <a:off x="571500" y="1938794"/>
          <a:ext cx="8229600" cy="4460240"/>
        </p:xfrm>
        <a:graphic>
          <a:graphicData uri="http://schemas.openxmlformats.org/drawingml/2006/table">
            <a:tbl>
              <a:tblPr firstRow="1" bandRow="1">
                <a:tableStyleId>{00A15C55-8517-42AA-B614-E9B94910E393}</a:tableStyleId>
              </a:tblPr>
              <a:tblGrid>
                <a:gridCol w="800100"/>
                <a:gridCol w="3314700"/>
                <a:gridCol w="1752600"/>
                <a:gridCol w="2362200"/>
              </a:tblGrid>
              <a:tr h="370840">
                <a:tc>
                  <a:txBody>
                    <a:bodyPr/>
                    <a:lstStyle/>
                    <a:p>
                      <a:endParaRPr lang="en-US" dirty="0">
                        <a:latin typeface="Calibri" panose="020F0502020204030204" pitchFamily="34" charset="0"/>
                      </a:endParaRPr>
                    </a:p>
                  </a:txBody>
                  <a:tcPr>
                    <a:lnB w="12700" cap="flat" cmpd="sng" algn="ctr">
                      <a:solidFill>
                        <a:schemeClr val="tx1"/>
                      </a:solidFill>
                      <a:prstDash val="solid"/>
                      <a:round/>
                      <a:headEnd type="none" w="med" len="med"/>
                      <a:tailEnd type="none" w="med" len="med"/>
                    </a:lnB>
                  </a:tcPr>
                </a:tc>
                <a:tc>
                  <a:txBody>
                    <a:bodyPr/>
                    <a:lstStyle/>
                    <a:p>
                      <a:r>
                        <a:rPr lang="en-US" dirty="0" smtClean="0">
                          <a:solidFill>
                            <a:schemeClr val="bg2"/>
                          </a:solidFill>
                          <a:latin typeface="Calibri" panose="020F0502020204030204" pitchFamily="34" charset="0"/>
                        </a:rPr>
                        <a:t>When</a:t>
                      </a:r>
                      <a:r>
                        <a:rPr lang="en-US" baseline="0" dirty="0" smtClean="0">
                          <a:solidFill>
                            <a:schemeClr val="bg2"/>
                          </a:solidFill>
                          <a:latin typeface="Calibri" panose="020F0502020204030204" pitchFamily="34" charset="0"/>
                        </a:rPr>
                        <a:t> You …</a:t>
                      </a:r>
                      <a:endParaRPr lang="en-US" dirty="0">
                        <a:solidFill>
                          <a:schemeClr val="bg2"/>
                        </a:solidFill>
                        <a:latin typeface="Calibri" panose="020F0502020204030204" pitchFamily="34" charset="0"/>
                      </a:endParaRPr>
                    </a:p>
                  </a:txBody>
                  <a:tcPr>
                    <a:lnB w="12700" cap="flat" cmpd="sng" algn="ctr">
                      <a:solidFill>
                        <a:schemeClr val="tx1"/>
                      </a:solidFill>
                      <a:prstDash val="solid"/>
                      <a:round/>
                      <a:headEnd type="none" w="med" len="med"/>
                      <a:tailEnd type="none" w="med" len="med"/>
                    </a:lnB>
                  </a:tcPr>
                </a:tc>
                <a:tc>
                  <a:txBody>
                    <a:bodyPr/>
                    <a:lstStyle/>
                    <a:p>
                      <a:endParaRPr lang="en-US" dirty="0">
                        <a:solidFill>
                          <a:schemeClr val="bg2"/>
                        </a:solidFill>
                        <a:latin typeface="Calibri" panose="020F0502020204030204" pitchFamily="34" charset="0"/>
                      </a:endParaRPr>
                    </a:p>
                  </a:txBody>
                  <a:tcPr>
                    <a:lnB w="12700" cap="flat" cmpd="sng" algn="ctr">
                      <a:solidFill>
                        <a:schemeClr val="tx1"/>
                      </a:solidFill>
                      <a:prstDash val="solid"/>
                      <a:round/>
                      <a:headEnd type="none" w="med" len="med"/>
                      <a:tailEnd type="none" w="med" len="med"/>
                    </a:lnB>
                  </a:tcPr>
                </a:tc>
                <a:tc>
                  <a:txBody>
                    <a:bodyPr/>
                    <a:lstStyle/>
                    <a:p>
                      <a:r>
                        <a:rPr lang="en-US" dirty="0" smtClean="0">
                          <a:solidFill>
                            <a:schemeClr val="bg2"/>
                          </a:solidFill>
                          <a:latin typeface="Calibri" panose="020F0502020204030204" pitchFamily="34" charset="0"/>
                        </a:rPr>
                        <a:t>They …</a:t>
                      </a:r>
                      <a:endParaRPr lang="en-US" dirty="0">
                        <a:solidFill>
                          <a:schemeClr val="bg2"/>
                        </a:solidFill>
                        <a:latin typeface="Calibri" panose="020F0502020204030204" pitchFamily="34" charset="0"/>
                      </a:endParaRPr>
                    </a:p>
                  </a:txBody>
                  <a:tcPr>
                    <a:lnB w="12700" cap="flat" cmpd="sng" algn="ctr">
                      <a:solidFill>
                        <a:schemeClr val="tx1"/>
                      </a:solidFill>
                      <a:prstDash val="solid"/>
                      <a:round/>
                      <a:headEnd type="none" w="med" len="med"/>
                      <a:tailEnd type="none" w="med" len="med"/>
                    </a:lnB>
                  </a:tcPr>
                </a:tc>
              </a:tr>
              <a:tr h="370840">
                <a:tc rowSpan="8">
                  <a:txBody>
                    <a:bodyPr/>
                    <a:lstStyle/>
                    <a:p>
                      <a:pPr algn="ctr"/>
                      <a:r>
                        <a:rPr lang="en-US" sz="2400" b="1" dirty="0" smtClean="0">
                          <a:latin typeface="Calibri" panose="020F0502020204030204" pitchFamily="34" charset="0"/>
                        </a:rPr>
                        <a:t>In the Moment</a:t>
                      </a:r>
                      <a:endParaRPr lang="en-US" sz="2400" b="1" dirty="0">
                        <a:latin typeface="Calibri" panose="020F0502020204030204" pitchFamily="34"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latin typeface="Calibri" panose="020F0502020204030204" pitchFamily="34" charset="0"/>
                        </a:rPr>
                        <a:t>Frame the issue in a meaningful</a:t>
                      </a:r>
                      <a:r>
                        <a:rPr lang="en-US" baseline="0" dirty="0" smtClean="0">
                          <a:latin typeface="Calibri" panose="020F0502020204030204" pitchFamily="34" charset="0"/>
                        </a:rPr>
                        <a:t> and objective way</a:t>
                      </a:r>
                      <a:endParaRPr lang="en-US"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2400" b="1" dirty="0" smtClean="0">
                          <a:latin typeface="Calibri" panose="020F0502020204030204" pitchFamily="34" charset="0"/>
                        </a:rPr>
                        <a:t>Pay attention</a:t>
                      </a:r>
                      <a:endParaRPr lang="en-US" sz="1400" b="1" dirty="0">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8">
                  <a:txBody>
                    <a:bodyPr/>
                    <a:lstStyle/>
                    <a:p>
                      <a:pPr algn="ctr"/>
                      <a:r>
                        <a:rPr lang="en-US" sz="3200" b="1" dirty="0" smtClean="0">
                          <a:latin typeface="Calibri" panose="020F0502020204030204" pitchFamily="34" charset="0"/>
                        </a:rPr>
                        <a:t>ARE INFLUENCED</a:t>
                      </a:r>
                      <a:endParaRPr lang="en-US" sz="3200" b="1" dirty="0">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7350">
                <a:tc vMerge="1">
                  <a:txBody>
                    <a:bodyPr/>
                    <a:lstStyle/>
                    <a:p>
                      <a:endParaRPr lang="en-US" dirty="0"/>
                    </a:p>
                  </a:txBody>
                  <a:tcPr/>
                </a:tc>
                <a:tc>
                  <a:txBody>
                    <a:bodyPr/>
                    <a:lstStyle/>
                    <a:p>
                      <a:r>
                        <a:rPr lang="en-US" dirty="0" smtClean="0">
                          <a:latin typeface="Calibri" panose="020F0502020204030204" pitchFamily="34" charset="0"/>
                        </a:rPr>
                        <a:t>  </a:t>
                      </a:r>
                      <a:r>
                        <a:rPr lang="en-US" i="1" dirty="0" smtClean="0">
                          <a:latin typeface="Calibri" panose="020F0502020204030204" pitchFamily="34" charset="0"/>
                        </a:rPr>
                        <a:t>vs. From</a:t>
                      </a:r>
                      <a:r>
                        <a:rPr lang="en-US" i="1" baseline="0" dirty="0" smtClean="0">
                          <a:latin typeface="Calibri" panose="020F0502020204030204" pitchFamily="34" charset="0"/>
                        </a:rPr>
                        <a:t> your own perspective</a:t>
                      </a:r>
                      <a:endParaRPr lang="en-US" i="1"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a:p>
                  </a:txBody>
                  <a:tcPr/>
                </a:tc>
                <a:tc vMerge="1">
                  <a:txBody>
                    <a:bodyPr/>
                    <a:lstStyle/>
                    <a:p>
                      <a:endParaRPr lang="en-US" dirty="0">
                        <a:latin typeface="Calibri" panose="020F0502020204030204" pitchFamily="34" charset="0"/>
                      </a:endParaRPr>
                    </a:p>
                  </a:txBody>
                  <a:tcPr/>
                </a:tc>
              </a:tr>
              <a:tr h="582930">
                <a:tc vMerge="1">
                  <a:txBody>
                    <a:bodyPr/>
                    <a:lstStyle/>
                    <a:p>
                      <a:endParaRPr lang="en-US"/>
                    </a:p>
                  </a:txBody>
                  <a:tcPr/>
                </a:tc>
                <a:tc>
                  <a:txBody>
                    <a:bodyPr/>
                    <a:lstStyle/>
                    <a:p>
                      <a:r>
                        <a:rPr lang="en-US" dirty="0" smtClean="0">
                          <a:latin typeface="Calibri" panose="020F0502020204030204" pitchFamily="34" charset="0"/>
                        </a:rPr>
                        <a:t>Include and engage them in a dialogue</a:t>
                      </a:r>
                      <a:endParaRPr lang="en-US"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2400" b="1" dirty="0" smtClean="0">
                          <a:latin typeface="Calibri" panose="020F0502020204030204" pitchFamily="34" charset="0"/>
                        </a:rPr>
                        <a:t>Own</a:t>
                      </a:r>
                      <a:endParaRPr lang="en-US" sz="2400" b="1" dirty="0">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r>
              <a:tr h="400050">
                <a:tc vMerge="1">
                  <a:txBody>
                    <a:bodyPr/>
                    <a:lstStyle/>
                    <a:p>
                      <a:endParaRPr lang="en-US"/>
                    </a:p>
                  </a:txBody>
                  <a:tcPr/>
                </a:tc>
                <a:tc>
                  <a:txBody>
                    <a:bodyPr/>
                    <a:lstStyle/>
                    <a:p>
                      <a:r>
                        <a:rPr lang="en-US" i="1" dirty="0" smtClean="0">
                          <a:latin typeface="Calibri" panose="020F0502020204030204" pitchFamily="34" charset="0"/>
                        </a:rPr>
                        <a:t>  vs. Talk</a:t>
                      </a:r>
                      <a:r>
                        <a:rPr lang="en-US" i="1" baseline="0" dirty="0" smtClean="0">
                          <a:latin typeface="Calibri" panose="020F0502020204030204" pitchFamily="34" charset="0"/>
                        </a:rPr>
                        <a:t> and tell</a:t>
                      </a:r>
                      <a:endParaRPr lang="en-US" i="1"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a:p>
                  </a:txBody>
                  <a:tcPr/>
                </a:tc>
                <a:tc vMerge="1">
                  <a:txBody>
                    <a:bodyPr/>
                    <a:lstStyle/>
                    <a:p>
                      <a:endParaRPr lang="en-US"/>
                    </a:p>
                  </a:txBody>
                  <a:tcPr/>
                </a:tc>
              </a:tr>
              <a:tr h="508000">
                <a:tc vMerge="1">
                  <a:txBody>
                    <a:bodyPr/>
                    <a:lstStyle/>
                    <a:p>
                      <a:endParaRPr lang="en-US" dirty="0"/>
                    </a:p>
                  </a:txBody>
                  <a:tcPr/>
                </a:tc>
                <a:tc>
                  <a:txBody>
                    <a:bodyPr/>
                    <a:lstStyle/>
                    <a:p>
                      <a:r>
                        <a:rPr lang="en-US" dirty="0" smtClean="0">
                          <a:latin typeface="Calibri" panose="020F0502020204030204" pitchFamily="34" charset="0"/>
                        </a:rPr>
                        <a:t>Work</a:t>
                      </a:r>
                      <a:r>
                        <a:rPr lang="en-US" baseline="0" dirty="0" smtClean="0">
                          <a:latin typeface="Calibri" panose="020F0502020204030204" pitchFamily="34" charset="0"/>
                        </a:rPr>
                        <a:t> to keep them in the conversation</a:t>
                      </a:r>
                      <a:endParaRPr lang="en-US"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2400" b="1" dirty="0" smtClean="0">
                          <a:latin typeface="Calibri" panose="020F0502020204030204" pitchFamily="34" charset="0"/>
                        </a:rPr>
                        <a:t>Stay open,</a:t>
                      </a:r>
                      <a:r>
                        <a:rPr lang="en-US" sz="2400" b="1" baseline="0" dirty="0" smtClean="0">
                          <a:latin typeface="Calibri" panose="020F0502020204030204" pitchFamily="34" charset="0"/>
                        </a:rPr>
                        <a:t> listen</a:t>
                      </a:r>
                      <a:endParaRPr lang="en-US" sz="2400" b="1" dirty="0">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latin typeface="Calibri" panose="020F0502020204030204" pitchFamily="34" charset="0"/>
                      </a:endParaRPr>
                    </a:p>
                  </a:txBody>
                  <a:tcPr/>
                </a:tc>
              </a:tr>
              <a:tr h="370840">
                <a:tc vMerge="1">
                  <a:txBody>
                    <a:bodyPr/>
                    <a:lstStyle/>
                    <a:p>
                      <a:endParaRPr lang="en-US" sz="2400" b="1" dirty="0">
                        <a:latin typeface="Calibri" panose="020F0502020204030204" pitchFamily="34" charset="0"/>
                      </a:endParaRPr>
                    </a:p>
                  </a:txBody>
                  <a:tcPr vert="vert270">
                    <a:solidFill>
                      <a:schemeClr val="bg1">
                        <a:lumMod val="85000"/>
                      </a:schemeClr>
                    </a:solidFill>
                  </a:tcPr>
                </a:tc>
                <a:tc>
                  <a:txBody>
                    <a:bodyPr/>
                    <a:lstStyle/>
                    <a:p>
                      <a:r>
                        <a:rPr lang="en-US" dirty="0" smtClean="0">
                          <a:latin typeface="Calibri" panose="020F0502020204030204" pitchFamily="34" charset="0"/>
                        </a:rPr>
                        <a:t>  </a:t>
                      </a:r>
                      <a:r>
                        <a:rPr lang="en-US" i="1" dirty="0" smtClean="0">
                          <a:latin typeface="Calibri" panose="020F0502020204030204" pitchFamily="34" charset="0"/>
                        </a:rPr>
                        <a:t>vs. Work to be heard</a:t>
                      </a:r>
                      <a:endParaRPr lang="en-US" i="1"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a:p>
                  </a:txBody>
                  <a:tcPr/>
                </a:tc>
                <a:tc vMerge="1">
                  <a:txBody>
                    <a:bodyPr/>
                    <a:lstStyle/>
                    <a:p>
                      <a:endParaRPr lang="en-US" dirty="0">
                        <a:latin typeface="Calibri" panose="020F0502020204030204" pitchFamily="34" charset="0"/>
                      </a:endParaRPr>
                    </a:p>
                  </a:txBody>
                  <a:tcPr>
                    <a:noFill/>
                  </a:tcPr>
                </a:tc>
              </a:tr>
              <a:tr h="370840">
                <a:tc vMerge="1">
                  <a:txBody>
                    <a:bodyPr/>
                    <a:lstStyle/>
                    <a:p>
                      <a:pPr algn="ctr"/>
                      <a:endParaRPr lang="en-US" sz="2400" b="1" dirty="0">
                        <a:latin typeface="Calibri" panose="020F0502020204030204" pitchFamily="34"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sz="1800" kern="1200" dirty="0" smtClean="0">
                          <a:solidFill>
                            <a:schemeClr val="dk1"/>
                          </a:solidFill>
                          <a:latin typeface="Calibri" panose="020F0502020204030204" pitchFamily="34" charset="0"/>
                          <a:ea typeface="+mn-ea"/>
                          <a:cs typeface="+mn-cs"/>
                        </a:rPr>
                        <a:t>Summarize, synthesize, speak clearly and succinctly</a:t>
                      </a:r>
                      <a:endParaRPr lang="en-US" sz="1800" kern="1200" dirty="0">
                        <a:solidFill>
                          <a:schemeClr val="dk1"/>
                        </a:solidFill>
                        <a:latin typeface="Calibri" panose="020F050202020403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2400" b="1" dirty="0" smtClean="0">
                          <a:latin typeface="Calibri" panose="020F0502020204030204" pitchFamily="34" charset="0"/>
                        </a:rPr>
                        <a:t>Understand</a:t>
                      </a:r>
                      <a:endParaRPr lang="en-US" sz="2400" b="1" dirty="0">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3200" b="1" dirty="0">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pPr algn="ctr"/>
                      <a:endParaRPr lang="en-US" sz="2400" b="1" dirty="0">
                        <a:latin typeface="Calibri" panose="020F0502020204030204" pitchFamily="34" charset="0"/>
                      </a:endParaRP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i="1" baseline="0" dirty="0" smtClean="0">
                          <a:latin typeface="Calibri" panose="020F0502020204030204" pitchFamily="34" charset="0"/>
                        </a:rPr>
                        <a:t>  vs. Overwhelm with complexity</a:t>
                      </a:r>
                      <a:endParaRPr lang="en-US" i="1" dirty="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US" sz="3200" b="1" dirty="0">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3200" b="1" dirty="0">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3" name="Group 2"/>
          <p:cNvGrpSpPr/>
          <p:nvPr/>
        </p:nvGrpSpPr>
        <p:grpSpPr>
          <a:xfrm>
            <a:off x="4348843" y="2263914"/>
            <a:ext cx="2509157" cy="707886"/>
            <a:chOff x="4267200" y="1981200"/>
            <a:chExt cx="2509157" cy="707886"/>
          </a:xfrm>
        </p:grpSpPr>
        <p:sp>
          <p:nvSpPr>
            <p:cNvPr id="5" name="TextBox 4"/>
            <p:cNvSpPr txBox="1"/>
            <p:nvPr/>
          </p:nvSpPr>
          <p:spPr>
            <a:xfrm>
              <a:off x="4267200" y="1981200"/>
              <a:ext cx="838200" cy="707886"/>
            </a:xfrm>
            <a:prstGeom prst="rect">
              <a:avLst/>
            </a:prstGeom>
            <a:noFill/>
          </p:spPr>
          <p:txBody>
            <a:bodyPr wrap="square" rtlCol="0">
              <a:spAutoFit/>
            </a:bodyPr>
            <a:lstStyle/>
            <a:p>
              <a:r>
                <a:rPr lang="en-US" sz="4000" b="1" dirty="0">
                  <a:latin typeface="Century Gothic"/>
                </a:rPr>
                <a:t>→</a:t>
              </a:r>
              <a:endParaRPr lang="en-US" sz="4000" dirty="0"/>
            </a:p>
          </p:txBody>
        </p:sp>
        <p:sp>
          <p:nvSpPr>
            <p:cNvPr id="6" name="TextBox 5"/>
            <p:cNvSpPr txBox="1"/>
            <p:nvPr/>
          </p:nvSpPr>
          <p:spPr>
            <a:xfrm>
              <a:off x="5938157" y="1981200"/>
              <a:ext cx="838200" cy="707886"/>
            </a:xfrm>
            <a:prstGeom prst="rect">
              <a:avLst/>
            </a:prstGeom>
            <a:noFill/>
          </p:spPr>
          <p:txBody>
            <a:bodyPr wrap="square" rtlCol="0">
              <a:spAutoFit/>
            </a:bodyPr>
            <a:lstStyle/>
            <a:p>
              <a:r>
                <a:rPr lang="en-US" sz="4000" b="1" dirty="0">
                  <a:latin typeface="Century Gothic"/>
                </a:rPr>
                <a:t>→</a:t>
              </a:r>
              <a:endParaRPr lang="en-US" sz="4000" dirty="0"/>
            </a:p>
          </p:txBody>
        </p:sp>
      </p:grpSp>
      <p:grpSp>
        <p:nvGrpSpPr>
          <p:cNvPr id="8" name="Group 7"/>
          <p:cNvGrpSpPr/>
          <p:nvPr/>
        </p:nvGrpSpPr>
        <p:grpSpPr>
          <a:xfrm>
            <a:off x="4348843" y="5235714"/>
            <a:ext cx="2509157" cy="707886"/>
            <a:chOff x="4267200" y="1981200"/>
            <a:chExt cx="2509157" cy="707886"/>
          </a:xfrm>
        </p:grpSpPr>
        <p:sp>
          <p:nvSpPr>
            <p:cNvPr id="9" name="TextBox 8"/>
            <p:cNvSpPr txBox="1"/>
            <p:nvPr/>
          </p:nvSpPr>
          <p:spPr>
            <a:xfrm>
              <a:off x="4267200" y="1981200"/>
              <a:ext cx="838200" cy="707886"/>
            </a:xfrm>
            <a:prstGeom prst="rect">
              <a:avLst/>
            </a:prstGeom>
            <a:noFill/>
          </p:spPr>
          <p:txBody>
            <a:bodyPr wrap="square" rtlCol="0">
              <a:spAutoFit/>
            </a:bodyPr>
            <a:lstStyle/>
            <a:p>
              <a:r>
                <a:rPr lang="en-US" sz="4000" b="1" dirty="0">
                  <a:latin typeface="Century Gothic"/>
                </a:rPr>
                <a:t>→</a:t>
              </a:r>
              <a:endParaRPr lang="en-US" sz="4000" dirty="0"/>
            </a:p>
          </p:txBody>
        </p:sp>
        <p:sp>
          <p:nvSpPr>
            <p:cNvPr id="10" name="TextBox 9"/>
            <p:cNvSpPr txBox="1"/>
            <p:nvPr/>
          </p:nvSpPr>
          <p:spPr>
            <a:xfrm>
              <a:off x="5938157" y="1981200"/>
              <a:ext cx="838200" cy="707886"/>
            </a:xfrm>
            <a:prstGeom prst="rect">
              <a:avLst/>
            </a:prstGeom>
            <a:noFill/>
          </p:spPr>
          <p:txBody>
            <a:bodyPr wrap="square" rtlCol="0">
              <a:spAutoFit/>
            </a:bodyPr>
            <a:lstStyle/>
            <a:p>
              <a:r>
                <a:rPr lang="en-US" sz="4000" b="1" dirty="0">
                  <a:latin typeface="Century Gothic"/>
                </a:rPr>
                <a:t>→</a:t>
              </a:r>
              <a:endParaRPr lang="en-US" sz="4000" dirty="0"/>
            </a:p>
          </p:txBody>
        </p:sp>
      </p:grpSp>
      <p:grpSp>
        <p:nvGrpSpPr>
          <p:cNvPr id="11" name="Group 10"/>
          <p:cNvGrpSpPr/>
          <p:nvPr/>
        </p:nvGrpSpPr>
        <p:grpSpPr>
          <a:xfrm>
            <a:off x="4348843" y="4451628"/>
            <a:ext cx="2509157" cy="707886"/>
            <a:chOff x="4267200" y="1981200"/>
            <a:chExt cx="2509157" cy="707886"/>
          </a:xfrm>
        </p:grpSpPr>
        <p:sp>
          <p:nvSpPr>
            <p:cNvPr id="12" name="TextBox 11"/>
            <p:cNvSpPr txBox="1"/>
            <p:nvPr/>
          </p:nvSpPr>
          <p:spPr>
            <a:xfrm>
              <a:off x="4267200" y="1981200"/>
              <a:ext cx="838200" cy="707886"/>
            </a:xfrm>
            <a:prstGeom prst="rect">
              <a:avLst/>
            </a:prstGeom>
            <a:noFill/>
          </p:spPr>
          <p:txBody>
            <a:bodyPr wrap="square" rtlCol="0">
              <a:spAutoFit/>
            </a:bodyPr>
            <a:lstStyle/>
            <a:p>
              <a:r>
                <a:rPr lang="en-US" sz="4000" b="1" dirty="0">
                  <a:latin typeface="Century Gothic"/>
                </a:rPr>
                <a:t>→</a:t>
              </a:r>
              <a:endParaRPr lang="en-US" sz="4000" dirty="0"/>
            </a:p>
          </p:txBody>
        </p:sp>
        <p:sp>
          <p:nvSpPr>
            <p:cNvPr id="13" name="TextBox 12"/>
            <p:cNvSpPr txBox="1"/>
            <p:nvPr/>
          </p:nvSpPr>
          <p:spPr>
            <a:xfrm>
              <a:off x="5938157" y="1981200"/>
              <a:ext cx="838200" cy="707886"/>
            </a:xfrm>
            <a:prstGeom prst="rect">
              <a:avLst/>
            </a:prstGeom>
            <a:noFill/>
          </p:spPr>
          <p:txBody>
            <a:bodyPr wrap="square" rtlCol="0">
              <a:spAutoFit/>
            </a:bodyPr>
            <a:lstStyle/>
            <a:p>
              <a:r>
                <a:rPr lang="en-US" sz="4000" b="1" dirty="0">
                  <a:latin typeface="Century Gothic"/>
                </a:rPr>
                <a:t>→</a:t>
              </a:r>
              <a:endParaRPr lang="en-US" sz="4000" dirty="0"/>
            </a:p>
          </p:txBody>
        </p:sp>
      </p:grpSp>
      <p:grpSp>
        <p:nvGrpSpPr>
          <p:cNvPr id="14" name="Group 13"/>
          <p:cNvGrpSpPr/>
          <p:nvPr/>
        </p:nvGrpSpPr>
        <p:grpSpPr>
          <a:xfrm>
            <a:off x="4348843" y="3406914"/>
            <a:ext cx="2509157" cy="707886"/>
            <a:chOff x="4267200" y="1981200"/>
            <a:chExt cx="2509157" cy="707886"/>
          </a:xfrm>
        </p:grpSpPr>
        <p:sp>
          <p:nvSpPr>
            <p:cNvPr id="15" name="TextBox 14"/>
            <p:cNvSpPr txBox="1"/>
            <p:nvPr/>
          </p:nvSpPr>
          <p:spPr>
            <a:xfrm>
              <a:off x="4267200" y="1981200"/>
              <a:ext cx="838200" cy="707886"/>
            </a:xfrm>
            <a:prstGeom prst="rect">
              <a:avLst/>
            </a:prstGeom>
            <a:noFill/>
          </p:spPr>
          <p:txBody>
            <a:bodyPr wrap="square" rtlCol="0">
              <a:spAutoFit/>
            </a:bodyPr>
            <a:lstStyle/>
            <a:p>
              <a:r>
                <a:rPr lang="en-US" sz="4000" b="1" dirty="0">
                  <a:latin typeface="Century Gothic"/>
                </a:rPr>
                <a:t>→</a:t>
              </a:r>
              <a:endParaRPr lang="en-US" sz="4000" dirty="0"/>
            </a:p>
          </p:txBody>
        </p:sp>
        <p:sp>
          <p:nvSpPr>
            <p:cNvPr id="16" name="TextBox 15"/>
            <p:cNvSpPr txBox="1"/>
            <p:nvPr/>
          </p:nvSpPr>
          <p:spPr>
            <a:xfrm>
              <a:off x="5938157" y="1981200"/>
              <a:ext cx="838200" cy="707886"/>
            </a:xfrm>
            <a:prstGeom prst="rect">
              <a:avLst/>
            </a:prstGeom>
            <a:noFill/>
          </p:spPr>
          <p:txBody>
            <a:bodyPr wrap="square" rtlCol="0">
              <a:spAutoFit/>
            </a:bodyPr>
            <a:lstStyle/>
            <a:p>
              <a:r>
                <a:rPr lang="en-US" sz="4000" b="1" dirty="0">
                  <a:latin typeface="Century Gothic"/>
                </a:rPr>
                <a:t>→</a:t>
              </a:r>
              <a:endParaRPr lang="en-US" sz="4000" dirty="0"/>
            </a:p>
          </p:txBody>
        </p:sp>
      </p:grpSp>
      <p:sp>
        <p:nvSpPr>
          <p:cNvPr id="18" name="Text Box 5"/>
          <p:cNvSpPr txBox="1">
            <a:spLocks noChangeArrowheads="1"/>
          </p:cNvSpPr>
          <p:nvPr/>
        </p:nvSpPr>
        <p:spPr bwMode="auto">
          <a:xfrm>
            <a:off x="593725" y="6507163"/>
            <a:ext cx="2484976" cy="276999"/>
          </a:xfrm>
          <a:prstGeom prst="rect">
            <a:avLst/>
          </a:prstGeom>
          <a:noFill/>
          <a:ln w="9525">
            <a:noFill/>
            <a:miter lim="800000"/>
            <a:headEnd/>
            <a:tailEnd/>
          </a:ln>
        </p:spPr>
        <p:txBody>
          <a:bodyPr wrap="none">
            <a:spAutoFit/>
          </a:bodyPr>
          <a:lstStyle/>
          <a:p>
            <a:pPr eaLnBrk="0" hangingPunct="0"/>
            <a:r>
              <a:rPr lang="en-US" sz="1200" dirty="0">
                <a:latin typeface="Times New Roman" pitchFamily="18" charset="0"/>
              </a:rPr>
              <a:t>Source: </a:t>
            </a:r>
            <a:r>
              <a:rPr lang="en-US" sz="1200" u="sng" dirty="0" smtClean="0">
                <a:latin typeface="Times New Roman" pitchFamily="18" charset="0"/>
              </a:rPr>
              <a:t>Master the Matrix </a:t>
            </a:r>
            <a:r>
              <a:rPr lang="en-US" sz="1200" dirty="0" smtClean="0">
                <a:latin typeface="Times New Roman" pitchFamily="18" charset="0"/>
              </a:rPr>
              <a:t>by </a:t>
            </a:r>
            <a:r>
              <a:rPr lang="en-US" sz="1200" dirty="0" err="1" smtClean="0">
                <a:latin typeface="Times New Roman" pitchFamily="18" charset="0"/>
              </a:rPr>
              <a:t>Finerty</a:t>
            </a:r>
            <a:endParaRPr lang="en-US" sz="1200" dirty="0">
              <a:latin typeface="Times New Roman" pitchFamily="18" charset="0"/>
            </a:endParaRPr>
          </a:p>
        </p:txBody>
      </p:sp>
    </p:spTree>
    <p:extLst>
      <p:ext uri="{BB962C8B-B14F-4D97-AF65-F5344CB8AC3E}">
        <p14:creationId xmlns:p14="http://schemas.microsoft.com/office/powerpoint/2010/main" val="13814051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Matrix </a:t>
            </a:r>
            <a:r>
              <a:rPr lang="en-US" dirty="0" smtClean="0"/>
              <a:t>Essential 6: Communicate without Assumptions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6508594"/>
              </p:ext>
            </p:extLst>
          </p:nvPr>
        </p:nvGraphicFramePr>
        <p:xfrm>
          <a:off x="457200" y="2209800"/>
          <a:ext cx="8229600" cy="3185160"/>
        </p:xfrm>
        <a:graphic>
          <a:graphicData uri="http://schemas.openxmlformats.org/drawingml/2006/table">
            <a:tbl>
              <a:tblPr firstRow="1" bandRow="1">
                <a:tableStyleId>{ED083AE6-46FA-4A59-8FB0-9F97EB10719F}</a:tableStyleId>
              </a:tblPr>
              <a:tblGrid>
                <a:gridCol w="1600200"/>
                <a:gridCol w="3581400"/>
                <a:gridCol w="3048000"/>
              </a:tblGrid>
              <a:tr h="370840">
                <a:tc rowSpan="2">
                  <a:txBody>
                    <a:bodyPr/>
                    <a:lstStyle/>
                    <a:p>
                      <a:pPr>
                        <a:spcBef>
                          <a:spcPts val="0"/>
                        </a:spcBef>
                        <a:spcAft>
                          <a:spcPts val="600"/>
                        </a:spcAft>
                      </a:pPr>
                      <a:r>
                        <a:rPr lang="en-US" sz="1800" b="1" dirty="0" smtClean="0">
                          <a:latin typeface="Calibri" panose="020F0502020204030204" pitchFamily="34" charset="0"/>
                        </a:rPr>
                        <a:t>From the Get Go</a:t>
                      </a:r>
                      <a:endParaRPr lang="en-US" sz="1800" b="1" dirty="0">
                        <a:latin typeface="Calibri" panose="020F0502020204030204" pitchFamily="34" charset="0"/>
                      </a:endParaRPr>
                    </a:p>
                  </a:txBody>
                  <a:tcPr anchor="ctr">
                    <a:solidFill>
                      <a:schemeClr val="bg1">
                        <a:lumMod val="75000"/>
                      </a:schemeClr>
                    </a:solidFill>
                  </a:tcPr>
                </a:tc>
                <a:tc>
                  <a:txBody>
                    <a:bodyPr/>
                    <a:lstStyle/>
                    <a:p>
                      <a:pPr>
                        <a:spcBef>
                          <a:spcPts val="0"/>
                        </a:spcBef>
                        <a:spcAft>
                          <a:spcPts val="600"/>
                        </a:spcAft>
                      </a:pPr>
                      <a:r>
                        <a:rPr lang="en-US" sz="1400" b="0" dirty="0" smtClean="0">
                          <a:latin typeface="Calibri" panose="020F0502020204030204" pitchFamily="34" charset="0"/>
                        </a:rPr>
                        <a:t>Ask: What information can I share on an ongoing basis that would be helpful?</a:t>
                      </a:r>
                    </a:p>
                  </a:txBody>
                  <a:tcPr/>
                </a:tc>
                <a:tc>
                  <a:txBody>
                    <a:bodyPr/>
                    <a:lstStyle/>
                    <a:p>
                      <a:pPr>
                        <a:spcBef>
                          <a:spcPts val="0"/>
                        </a:spcBef>
                        <a:spcAft>
                          <a:spcPts val="600"/>
                        </a:spcAft>
                      </a:pPr>
                      <a:endParaRPr lang="en-US" sz="1400" b="0" dirty="0">
                        <a:latin typeface="Calibri" panose="020F0502020204030204" pitchFamily="34" charset="0"/>
                      </a:endParaRPr>
                    </a:p>
                  </a:txBody>
                  <a:tcPr/>
                </a:tc>
              </a:tr>
              <a:tr h="370840">
                <a:tc vMerge="1">
                  <a:txBody>
                    <a:bodyPr/>
                    <a:lstStyle/>
                    <a:p>
                      <a:pPr>
                        <a:spcBef>
                          <a:spcPts val="0"/>
                        </a:spcBef>
                        <a:spcAft>
                          <a:spcPts val="600"/>
                        </a:spcAft>
                      </a:pPr>
                      <a:endParaRPr lang="en-US" sz="1400" b="0" dirty="0">
                        <a:latin typeface="Calibri" panose="020F0502020204030204" pitchFamily="34" charset="0"/>
                      </a:endParaRPr>
                    </a:p>
                  </a:txBody>
                  <a:tcPr>
                    <a:solidFill>
                      <a:schemeClr val="bg1">
                        <a:lumMod val="75000"/>
                      </a:schemeClr>
                    </a:solidFill>
                  </a:tcPr>
                </a:tc>
                <a:tc>
                  <a:txBody>
                    <a:bodyPr/>
                    <a:lstStyle/>
                    <a:p>
                      <a:pPr>
                        <a:spcBef>
                          <a:spcPts val="0"/>
                        </a:spcBef>
                        <a:spcAft>
                          <a:spcPts val="600"/>
                        </a:spcAft>
                      </a:pPr>
                      <a:r>
                        <a:rPr lang="en-US" sz="1400" b="0" dirty="0" smtClean="0">
                          <a:latin typeface="Calibri" panose="020F0502020204030204" pitchFamily="34" charset="0"/>
                        </a:rPr>
                        <a:t>Ask: What is the best way to provide it?</a:t>
                      </a:r>
                    </a:p>
                  </a:txBody>
                  <a:tcPr/>
                </a:tc>
                <a:tc>
                  <a:txBody>
                    <a:bodyPr/>
                    <a:lstStyle/>
                    <a:p>
                      <a:pPr>
                        <a:spcBef>
                          <a:spcPts val="0"/>
                        </a:spcBef>
                        <a:spcAft>
                          <a:spcPts val="600"/>
                        </a:spcAft>
                      </a:pPr>
                      <a:endParaRPr lang="en-US" sz="1400" b="0" dirty="0">
                        <a:latin typeface="Calibri" panose="020F0502020204030204" pitchFamily="34" charset="0"/>
                      </a:endParaRPr>
                    </a:p>
                  </a:txBody>
                  <a:tcPr/>
                </a:tc>
              </a:tr>
              <a:tr h="370840">
                <a:tc rowSpan="4">
                  <a:txBody>
                    <a:bodyPr/>
                    <a:lstStyle/>
                    <a:p>
                      <a:pPr>
                        <a:spcBef>
                          <a:spcPts val="0"/>
                        </a:spcBef>
                        <a:spcAft>
                          <a:spcPts val="600"/>
                        </a:spcAft>
                      </a:pPr>
                      <a:r>
                        <a:rPr lang="en-US" sz="1800" b="1" dirty="0" smtClean="0">
                          <a:latin typeface="Calibri" panose="020F0502020204030204" pitchFamily="34" charset="0"/>
                        </a:rPr>
                        <a:t>In the Message</a:t>
                      </a:r>
                      <a:endParaRPr lang="en-US" sz="1800" b="1" dirty="0">
                        <a:latin typeface="Calibri" panose="020F0502020204030204" pitchFamily="34" charset="0"/>
                      </a:endParaRPr>
                    </a:p>
                  </a:txBody>
                  <a:tcPr anchor="ctr">
                    <a:solidFill>
                      <a:schemeClr val="bg1">
                        <a:lumMod val="75000"/>
                      </a:schemeClr>
                    </a:solidFill>
                  </a:tcPr>
                </a:tc>
                <a:tc>
                  <a:txBody>
                    <a:bodyPr/>
                    <a:lstStyle/>
                    <a:p>
                      <a:pPr>
                        <a:spcBef>
                          <a:spcPts val="0"/>
                        </a:spcBef>
                        <a:spcAft>
                          <a:spcPts val="600"/>
                        </a:spcAft>
                      </a:pPr>
                      <a:r>
                        <a:rPr lang="en-US" sz="1400" b="0" dirty="0" smtClean="0">
                          <a:latin typeface="Calibri" panose="020F0502020204030204" pitchFamily="34" charset="0"/>
                        </a:rPr>
                        <a:t>Tell: Here’s why I’m sharing this with you.</a:t>
                      </a:r>
                    </a:p>
                  </a:txBody>
                  <a:tcPr/>
                </a:tc>
                <a:tc>
                  <a:txBody>
                    <a:bodyPr/>
                    <a:lstStyle/>
                    <a:p>
                      <a:pPr>
                        <a:spcBef>
                          <a:spcPts val="0"/>
                        </a:spcBef>
                        <a:spcAft>
                          <a:spcPts val="600"/>
                        </a:spcAft>
                      </a:pPr>
                      <a:endParaRPr lang="en-US" sz="1400" b="0" dirty="0">
                        <a:latin typeface="Calibri" panose="020F0502020204030204" pitchFamily="34" charset="0"/>
                      </a:endParaRPr>
                    </a:p>
                  </a:txBody>
                  <a:tcPr/>
                </a:tc>
              </a:tr>
              <a:tr h="370840">
                <a:tc vMerge="1">
                  <a:txBody>
                    <a:bodyPr/>
                    <a:lstStyle/>
                    <a:p>
                      <a:pPr>
                        <a:spcBef>
                          <a:spcPts val="0"/>
                        </a:spcBef>
                        <a:spcAft>
                          <a:spcPts val="600"/>
                        </a:spcAft>
                      </a:pPr>
                      <a:endParaRPr lang="en-US" sz="1400" b="0" dirty="0">
                        <a:latin typeface="Calibri" panose="020F0502020204030204" pitchFamily="34" charset="0"/>
                      </a:endParaRPr>
                    </a:p>
                  </a:txBody>
                  <a:tcPr>
                    <a:solidFill>
                      <a:schemeClr val="bg1">
                        <a:lumMod val="75000"/>
                      </a:schemeClr>
                    </a:solidFill>
                  </a:tcPr>
                </a:tc>
                <a:tc>
                  <a:txBody>
                    <a:bodyPr/>
                    <a:lstStyle/>
                    <a:p>
                      <a:pPr>
                        <a:spcBef>
                          <a:spcPts val="0"/>
                        </a:spcBef>
                        <a:spcAft>
                          <a:spcPts val="600"/>
                        </a:spcAft>
                      </a:pPr>
                      <a:r>
                        <a:rPr lang="en-US" sz="1400" b="0" dirty="0" smtClean="0">
                          <a:latin typeface="Calibri" panose="020F0502020204030204" pitchFamily="34" charset="0"/>
                        </a:rPr>
                        <a:t>Tell: Here’s the information that is most important.</a:t>
                      </a:r>
                    </a:p>
                  </a:txBody>
                  <a:tcPr/>
                </a:tc>
                <a:tc>
                  <a:txBody>
                    <a:bodyPr/>
                    <a:lstStyle/>
                    <a:p>
                      <a:pPr>
                        <a:spcBef>
                          <a:spcPts val="0"/>
                        </a:spcBef>
                        <a:spcAft>
                          <a:spcPts val="600"/>
                        </a:spcAft>
                      </a:pPr>
                      <a:endParaRPr lang="en-US" sz="1400" b="0" dirty="0">
                        <a:latin typeface="Calibri" panose="020F0502020204030204" pitchFamily="34" charset="0"/>
                      </a:endParaRPr>
                    </a:p>
                  </a:txBody>
                  <a:tcPr/>
                </a:tc>
              </a:tr>
              <a:tr h="370840">
                <a:tc vMerge="1">
                  <a:txBody>
                    <a:bodyPr/>
                    <a:lstStyle/>
                    <a:p>
                      <a:pPr>
                        <a:spcBef>
                          <a:spcPts val="0"/>
                        </a:spcBef>
                        <a:spcAft>
                          <a:spcPts val="600"/>
                        </a:spcAft>
                      </a:pPr>
                      <a:endParaRPr lang="en-US" sz="1400" b="0" dirty="0">
                        <a:latin typeface="Calibri" panose="020F0502020204030204" pitchFamily="34" charset="0"/>
                      </a:endParaRPr>
                    </a:p>
                  </a:txBody>
                  <a:tcPr>
                    <a:solidFill>
                      <a:schemeClr val="bg1">
                        <a:lumMod val="75000"/>
                      </a:schemeClr>
                    </a:solidFill>
                  </a:tcPr>
                </a:tc>
                <a:tc>
                  <a:txBody>
                    <a:bodyPr/>
                    <a:lstStyle/>
                    <a:p>
                      <a:pPr>
                        <a:spcBef>
                          <a:spcPts val="0"/>
                        </a:spcBef>
                        <a:spcAft>
                          <a:spcPts val="600"/>
                        </a:spcAft>
                      </a:pPr>
                      <a:r>
                        <a:rPr lang="en-US" sz="1400" b="0" dirty="0" smtClean="0">
                          <a:latin typeface="Calibri" panose="020F0502020204030204" pitchFamily="34" charset="0"/>
                        </a:rPr>
                        <a:t>Ask: Was this information</a:t>
                      </a:r>
                      <a:r>
                        <a:rPr lang="en-US" sz="1400" b="0" baseline="0" dirty="0" smtClean="0">
                          <a:latin typeface="Calibri" panose="020F0502020204030204" pitchFamily="34" charset="0"/>
                        </a:rPr>
                        <a:t> helpful?</a:t>
                      </a:r>
                    </a:p>
                  </a:txBody>
                  <a:tcPr/>
                </a:tc>
                <a:tc>
                  <a:txBody>
                    <a:bodyPr/>
                    <a:lstStyle/>
                    <a:p>
                      <a:pPr>
                        <a:spcBef>
                          <a:spcPts val="0"/>
                        </a:spcBef>
                        <a:spcAft>
                          <a:spcPts val="600"/>
                        </a:spcAft>
                      </a:pPr>
                      <a:endParaRPr lang="en-US" sz="1400" b="0" dirty="0">
                        <a:latin typeface="Calibri" panose="020F0502020204030204" pitchFamily="34" charset="0"/>
                      </a:endParaRPr>
                    </a:p>
                  </a:txBody>
                  <a:tcPr/>
                </a:tc>
              </a:tr>
              <a:tr h="370840">
                <a:tc vMerge="1">
                  <a:txBody>
                    <a:bodyPr/>
                    <a:lstStyle/>
                    <a:p>
                      <a:pPr>
                        <a:spcBef>
                          <a:spcPts val="0"/>
                        </a:spcBef>
                        <a:spcAft>
                          <a:spcPts val="600"/>
                        </a:spcAft>
                      </a:pPr>
                      <a:endParaRPr lang="en-US" sz="1400" b="0" dirty="0">
                        <a:latin typeface="Calibri" panose="020F0502020204030204" pitchFamily="34" charset="0"/>
                      </a:endParaRPr>
                    </a:p>
                  </a:txBody>
                  <a:tcPr>
                    <a:solidFill>
                      <a:schemeClr val="bg1">
                        <a:lumMod val="75000"/>
                      </a:schemeClr>
                    </a:solidFill>
                  </a:tcPr>
                </a:tc>
                <a:tc>
                  <a:txBody>
                    <a:bodyPr/>
                    <a:lstStyle/>
                    <a:p>
                      <a:pPr>
                        <a:spcBef>
                          <a:spcPts val="0"/>
                        </a:spcBef>
                        <a:spcAft>
                          <a:spcPts val="600"/>
                        </a:spcAft>
                      </a:pPr>
                      <a:r>
                        <a:rPr lang="en-US" sz="1400" b="0" dirty="0" smtClean="0">
                          <a:latin typeface="Calibri" panose="020F0502020204030204" pitchFamily="34" charset="0"/>
                        </a:rPr>
                        <a:t>Cc: Only those who really need to know, and let people know why</a:t>
                      </a:r>
                      <a:r>
                        <a:rPr lang="en-US" sz="1400" b="0" baseline="0" dirty="0" smtClean="0">
                          <a:latin typeface="Calibri" panose="020F0502020204030204" pitchFamily="34" charset="0"/>
                        </a:rPr>
                        <a:t> they are cc’d.</a:t>
                      </a:r>
                    </a:p>
                  </a:txBody>
                  <a:tcPr/>
                </a:tc>
                <a:tc>
                  <a:txBody>
                    <a:bodyPr/>
                    <a:lstStyle/>
                    <a:p>
                      <a:pPr>
                        <a:spcBef>
                          <a:spcPts val="0"/>
                        </a:spcBef>
                        <a:spcAft>
                          <a:spcPts val="600"/>
                        </a:spcAft>
                      </a:pPr>
                      <a:endParaRPr lang="en-US" sz="1400" b="0" dirty="0">
                        <a:latin typeface="Calibri" panose="020F0502020204030204" pitchFamily="34" charset="0"/>
                      </a:endParaRPr>
                    </a:p>
                  </a:txBody>
                  <a:tcPr/>
                </a:tc>
              </a:tr>
              <a:tr h="370840">
                <a:tc>
                  <a:txBody>
                    <a:bodyPr/>
                    <a:lstStyle/>
                    <a:p>
                      <a:pPr>
                        <a:spcBef>
                          <a:spcPts val="0"/>
                        </a:spcBef>
                        <a:spcAft>
                          <a:spcPts val="600"/>
                        </a:spcAft>
                      </a:pPr>
                      <a:r>
                        <a:rPr lang="en-US" sz="1800" b="1" dirty="0" smtClean="0">
                          <a:latin typeface="Calibri" panose="020F0502020204030204" pitchFamily="34" charset="0"/>
                        </a:rPr>
                        <a:t>Ongoing</a:t>
                      </a:r>
                      <a:endParaRPr lang="en-US" sz="1800" b="1" dirty="0">
                        <a:latin typeface="Calibri" panose="020F0502020204030204" pitchFamily="34" charset="0"/>
                      </a:endParaRPr>
                    </a:p>
                  </a:txBody>
                  <a:tcPr anchor="ctr">
                    <a:solidFill>
                      <a:schemeClr val="bg1">
                        <a:lumMod val="75000"/>
                      </a:schemeClr>
                    </a:solidFill>
                  </a:tcPr>
                </a:tc>
                <a:tc>
                  <a:txBody>
                    <a:bodyPr/>
                    <a:lstStyle/>
                    <a:p>
                      <a:pPr>
                        <a:spcBef>
                          <a:spcPts val="0"/>
                        </a:spcBef>
                        <a:spcAft>
                          <a:spcPts val="600"/>
                        </a:spcAft>
                      </a:pPr>
                      <a:r>
                        <a:rPr lang="en-US" sz="1400" b="0" dirty="0" smtClean="0">
                          <a:latin typeface="Calibri" panose="020F0502020204030204" pitchFamily="34" charset="0"/>
                        </a:rPr>
                        <a:t>Ask: Are you getting what you need from me? What information</a:t>
                      </a:r>
                      <a:r>
                        <a:rPr lang="en-US" sz="1400" b="0" baseline="0" dirty="0" smtClean="0">
                          <a:latin typeface="Calibri" panose="020F0502020204030204" pitchFamily="34" charset="0"/>
                        </a:rPr>
                        <a:t> is most helpful? Least?</a:t>
                      </a:r>
                    </a:p>
                  </a:txBody>
                  <a:tcPr/>
                </a:tc>
                <a:tc>
                  <a:txBody>
                    <a:bodyPr/>
                    <a:lstStyle/>
                    <a:p>
                      <a:pPr>
                        <a:spcBef>
                          <a:spcPts val="0"/>
                        </a:spcBef>
                        <a:spcAft>
                          <a:spcPts val="600"/>
                        </a:spcAft>
                      </a:pPr>
                      <a:endParaRPr lang="en-US" sz="1400" b="0" dirty="0">
                        <a:latin typeface="Calibri" panose="020F0502020204030204" pitchFamily="34" charset="0"/>
                      </a:endParaRPr>
                    </a:p>
                  </a:txBody>
                  <a:tcPr/>
                </a:tc>
              </a:tr>
            </a:tbl>
          </a:graphicData>
        </a:graphic>
      </p:graphicFrame>
      <p:sp>
        <p:nvSpPr>
          <p:cNvPr id="7" name="Text Box 5"/>
          <p:cNvSpPr txBox="1">
            <a:spLocks noChangeArrowheads="1"/>
          </p:cNvSpPr>
          <p:nvPr/>
        </p:nvSpPr>
        <p:spPr bwMode="auto">
          <a:xfrm>
            <a:off x="593725" y="6507163"/>
            <a:ext cx="2484976" cy="276999"/>
          </a:xfrm>
          <a:prstGeom prst="rect">
            <a:avLst/>
          </a:prstGeom>
          <a:noFill/>
          <a:ln w="9525">
            <a:noFill/>
            <a:miter lim="800000"/>
            <a:headEnd/>
            <a:tailEnd/>
          </a:ln>
        </p:spPr>
        <p:txBody>
          <a:bodyPr wrap="none">
            <a:spAutoFit/>
          </a:bodyPr>
          <a:lstStyle/>
          <a:p>
            <a:pPr eaLnBrk="0" hangingPunct="0"/>
            <a:r>
              <a:rPr lang="en-US" sz="1200" dirty="0">
                <a:latin typeface="Times New Roman" pitchFamily="18" charset="0"/>
              </a:rPr>
              <a:t>Source: </a:t>
            </a:r>
            <a:r>
              <a:rPr lang="en-US" sz="1200" u="sng" dirty="0" smtClean="0">
                <a:latin typeface="Times New Roman" pitchFamily="18" charset="0"/>
              </a:rPr>
              <a:t>Master the Matrix </a:t>
            </a:r>
            <a:r>
              <a:rPr lang="en-US" sz="1200" dirty="0" smtClean="0">
                <a:latin typeface="Times New Roman" pitchFamily="18" charset="0"/>
              </a:rPr>
              <a:t>by </a:t>
            </a:r>
            <a:r>
              <a:rPr lang="en-US" sz="1200" dirty="0" err="1" smtClean="0">
                <a:latin typeface="Times New Roman" pitchFamily="18" charset="0"/>
              </a:rPr>
              <a:t>Finerty</a:t>
            </a:r>
            <a:endParaRPr lang="en-US" sz="1200" dirty="0">
              <a:latin typeface="Times New Roman" pitchFamily="18"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5267229"/>
            <a:ext cx="2286000"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0192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idx="4294967295"/>
          </p:nvPr>
        </p:nvSpPr>
        <p:spPr>
          <a:xfrm>
            <a:off x="381000" y="884238"/>
            <a:ext cx="2971800" cy="487362"/>
          </a:xfrm>
        </p:spPr>
        <p:txBody>
          <a:bodyPr lIns="0" tIns="0" rIns="0" bIns="0" anchor="t">
            <a:spAutoFit/>
          </a:bodyPr>
          <a:lstStyle/>
          <a:p>
            <a:pPr eaLnBrk="1" hangingPunct="1"/>
            <a:r>
              <a:rPr lang="en-US" smtClean="0"/>
              <a:t>Offered by:   </a:t>
            </a:r>
          </a:p>
        </p:txBody>
      </p:sp>
      <p:pic>
        <p:nvPicPr>
          <p:cNvPr id="33797" name="Picture 5" descr="unored&amp;black"/>
          <p:cNvPicPr>
            <a:picLocks noChangeAspect="1" noChangeArrowheads="1"/>
          </p:cNvPicPr>
          <p:nvPr/>
        </p:nvPicPr>
        <p:blipFill>
          <a:blip r:embed="rId3" cstate="print"/>
          <a:srcRect/>
          <a:stretch>
            <a:fillRect/>
          </a:stretch>
        </p:blipFill>
        <p:spPr bwMode="auto">
          <a:xfrm>
            <a:off x="4819650" y="1779745"/>
            <a:ext cx="2438400" cy="682625"/>
          </a:xfrm>
          <a:prstGeom prst="rect">
            <a:avLst/>
          </a:prstGeom>
          <a:noFill/>
          <a:ln w="9525">
            <a:noFill/>
            <a:miter lim="800000"/>
            <a:headEnd/>
            <a:tailEnd/>
          </a:ln>
        </p:spPr>
      </p:pic>
      <p:sp>
        <p:nvSpPr>
          <p:cNvPr id="33799" name="Text Box 9"/>
          <p:cNvSpPr txBox="1">
            <a:spLocks noChangeArrowheads="1"/>
          </p:cNvSpPr>
          <p:nvPr/>
        </p:nvSpPr>
        <p:spPr bwMode="auto">
          <a:xfrm>
            <a:off x="533400" y="2590800"/>
            <a:ext cx="7483475" cy="1190625"/>
          </a:xfrm>
          <a:prstGeom prst="rect">
            <a:avLst/>
          </a:prstGeom>
          <a:noFill/>
          <a:ln w="9525" algn="ctr">
            <a:noFill/>
            <a:miter lim="800000"/>
            <a:headEnd/>
            <a:tailEnd/>
          </a:ln>
        </p:spPr>
        <p:txBody>
          <a:bodyPr anchor="b">
            <a:spAutoFit/>
          </a:bodyPr>
          <a:lstStyle/>
          <a:p>
            <a:pPr eaLnBrk="1" hangingPunct="1"/>
            <a:r>
              <a:rPr lang="en-US" dirty="0">
                <a:latin typeface="Century Gothic" pitchFamily="34" charset="0"/>
              </a:rPr>
              <a:t>NBDC is an outreach program of the University of Nebraska Omaha's College of Business. We work with businesses: instructing and mentoring in project management, leadership, and technology to help make each employee more productive. </a:t>
            </a:r>
          </a:p>
        </p:txBody>
      </p:sp>
      <p:sp>
        <p:nvSpPr>
          <p:cNvPr id="33800" name="Text Box 11"/>
          <p:cNvSpPr txBox="1">
            <a:spLocks noChangeArrowheads="1"/>
          </p:cNvSpPr>
          <p:nvPr/>
        </p:nvSpPr>
        <p:spPr bwMode="auto">
          <a:xfrm>
            <a:off x="593725" y="5735638"/>
            <a:ext cx="184150" cy="246062"/>
          </a:xfrm>
          <a:prstGeom prst="rect">
            <a:avLst/>
          </a:prstGeom>
          <a:noFill/>
          <a:ln w="9525" algn="ctr">
            <a:noFill/>
            <a:miter lim="800000"/>
            <a:headEnd/>
            <a:tailEnd/>
          </a:ln>
        </p:spPr>
        <p:txBody>
          <a:bodyPr wrap="none" anchor="b">
            <a:spAutoFit/>
          </a:bodyPr>
          <a:lstStyle/>
          <a:p>
            <a:pPr eaLnBrk="1" hangingPunct="1"/>
            <a:endParaRPr lang="en-US" sz="1000">
              <a:latin typeface="Century Gothic" pitchFamily="34" charset="0"/>
            </a:endParaRPr>
          </a:p>
        </p:txBody>
      </p:sp>
      <p:sp>
        <p:nvSpPr>
          <p:cNvPr id="33801" name="Text Box 12"/>
          <p:cNvSpPr txBox="1">
            <a:spLocks noChangeArrowheads="1"/>
          </p:cNvSpPr>
          <p:nvPr/>
        </p:nvSpPr>
        <p:spPr bwMode="auto">
          <a:xfrm>
            <a:off x="571500" y="5927725"/>
            <a:ext cx="6486525" cy="338138"/>
          </a:xfrm>
          <a:prstGeom prst="rect">
            <a:avLst/>
          </a:prstGeom>
          <a:noFill/>
          <a:ln w="9525" algn="ctr">
            <a:noFill/>
            <a:miter lim="800000"/>
            <a:headEnd/>
            <a:tailEnd/>
          </a:ln>
        </p:spPr>
        <p:txBody>
          <a:bodyPr anchor="b">
            <a:spAutoFit/>
          </a:bodyPr>
          <a:lstStyle/>
          <a:p>
            <a:pPr>
              <a:spcAft>
                <a:spcPct val="20000"/>
              </a:spcAft>
              <a:buClr>
                <a:srgbClr val="ED1B2F"/>
              </a:buClr>
              <a:buSzPct val="85000"/>
              <a:buFont typeface="Century Gothic" pitchFamily="34" charset="0"/>
              <a:buNone/>
            </a:pPr>
            <a:endParaRPr lang="en-US" sz="1600">
              <a:latin typeface="Century Gothic" pitchFamily="34" charset="0"/>
            </a:endParaRPr>
          </a:p>
        </p:txBody>
      </p:sp>
      <p:sp>
        <p:nvSpPr>
          <p:cNvPr id="33802" name="Rectangle 2"/>
          <p:cNvSpPr>
            <a:spLocks noChangeArrowheads="1"/>
          </p:cNvSpPr>
          <p:nvPr/>
        </p:nvSpPr>
        <p:spPr bwMode="auto">
          <a:xfrm>
            <a:off x="609600" y="3962400"/>
            <a:ext cx="4210050" cy="363537"/>
          </a:xfrm>
          <a:prstGeom prst="rect">
            <a:avLst/>
          </a:prstGeom>
          <a:noFill/>
          <a:ln w="9525">
            <a:noFill/>
            <a:miter lim="800000"/>
            <a:headEnd/>
            <a:tailEnd/>
          </a:ln>
        </p:spPr>
        <p:txBody>
          <a:bodyPr lIns="0" tIns="0" rIns="0" bIns="0">
            <a:spAutoFit/>
          </a:bodyPr>
          <a:lstStyle/>
          <a:p>
            <a:pPr>
              <a:lnSpc>
                <a:spcPct val="85000"/>
              </a:lnSpc>
            </a:pPr>
            <a:r>
              <a:rPr lang="en-US" sz="2800" b="1" dirty="0">
                <a:solidFill>
                  <a:schemeClr val="tx2"/>
                </a:solidFill>
                <a:latin typeface="Century Gothic" pitchFamily="34" charset="0"/>
              </a:rPr>
              <a:t>Delivered by:</a:t>
            </a:r>
          </a:p>
        </p:txBody>
      </p:sp>
      <p:sp>
        <p:nvSpPr>
          <p:cNvPr id="33803" name="Rectangle 3"/>
          <p:cNvSpPr>
            <a:spLocks noChangeArrowheads="1"/>
          </p:cNvSpPr>
          <p:nvPr/>
        </p:nvSpPr>
        <p:spPr bwMode="auto">
          <a:xfrm>
            <a:off x="609600" y="4419600"/>
            <a:ext cx="8610600" cy="1760482"/>
          </a:xfrm>
          <a:prstGeom prst="rect">
            <a:avLst/>
          </a:prstGeom>
          <a:noFill/>
          <a:ln w="9525">
            <a:noFill/>
            <a:miter lim="800000"/>
            <a:headEnd/>
            <a:tailEnd/>
          </a:ln>
        </p:spPr>
        <p:txBody>
          <a:bodyPr lIns="0" tIns="0" rIns="0" bIns="0">
            <a:spAutoFit/>
          </a:bodyPr>
          <a:lstStyle/>
          <a:p>
            <a:pPr>
              <a:spcAft>
                <a:spcPct val="20000"/>
              </a:spcAft>
              <a:buClr>
                <a:srgbClr val="ED1B2F"/>
              </a:buClr>
              <a:buSzPct val="85000"/>
              <a:buFont typeface="Century Gothic" pitchFamily="34" charset="0"/>
              <a:buNone/>
            </a:pPr>
            <a:r>
              <a:rPr lang="en-US" sz="2400" dirty="0" smtClean="0">
                <a:latin typeface="Century Gothic" pitchFamily="34" charset="0"/>
              </a:rPr>
              <a:t>Beth </a:t>
            </a:r>
            <a:r>
              <a:rPr lang="en-US" sz="2400" dirty="0" err="1" smtClean="0">
                <a:latin typeface="Century Gothic" pitchFamily="34" charset="0"/>
              </a:rPr>
              <a:t>Giesbrecht</a:t>
            </a:r>
            <a:r>
              <a:rPr lang="en-US" sz="2400" dirty="0" smtClean="0">
                <a:latin typeface="Century Gothic" pitchFamily="34" charset="0"/>
              </a:rPr>
              <a:t>, Bachelor in Ed., P.M.P.</a:t>
            </a:r>
          </a:p>
          <a:p>
            <a:pPr>
              <a:spcAft>
                <a:spcPct val="20000"/>
              </a:spcAft>
              <a:buClr>
                <a:srgbClr val="ED1B2F"/>
              </a:buClr>
              <a:buSzPct val="85000"/>
              <a:buFont typeface="Century Gothic" pitchFamily="34" charset="0"/>
              <a:buNone/>
            </a:pPr>
            <a:r>
              <a:rPr lang="en-US" sz="2400" dirty="0" smtClean="0">
                <a:latin typeface="Century Gothic" pitchFamily="34" charset="0"/>
              </a:rPr>
              <a:t>Projects: Intel PMO, Web sites, Volunteers </a:t>
            </a:r>
            <a:r>
              <a:rPr lang="en-US" sz="2400" smtClean="0">
                <a:latin typeface="Century Gothic" pitchFamily="34" charset="0"/>
              </a:rPr>
              <a:t>in education</a:t>
            </a:r>
            <a:endParaRPr lang="en-US" sz="2400" dirty="0" smtClean="0">
              <a:latin typeface="Century Gothic" pitchFamily="34" charset="0"/>
            </a:endParaRPr>
          </a:p>
          <a:p>
            <a:pPr>
              <a:spcAft>
                <a:spcPct val="20000"/>
              </a:spcAft>
              <a:buClr>
                <a:srgbClr val="ED1B2F"/>
              </a:buClr>
              <a:buSzPct val="85000"/>
              <a:buFont typeface="Century Gothic" pitchFamily="34" charset="0"/>
              <a:buNone/>
            </a:pPr>
            <a:r>
              <a:rPr lang="en-US" sz="2400" b="1" u="sng" dirty="0" smtClean="0">
                <a:latin typeface="Century Gothic" pitchFamily="34" charset="0"/>
                <a:hlinkClick r:id="rId4"/>
              </a:rPr>
              <a:t>bgiesbrecht@unomaha.edu</a:t>
            </a:r>
            <a:r>
              <a:rPr lang="en-US" sz="2400" dirty="0" smtClean="0">
                <a:latin typeface="Century Gothic" pitchFamily="34" charset="0"/>
              </a:rPr>
              <a:t/>
            </a:r>
            <a:br>
              <a:rPr lang="en-US" sz="2400" dirty="0" smtClean="0">
                <a:latin typeface="Century Gothic" pitchFamily="34" charset="0"/>
              </a:rPr>
            </a:br>
            <a:r>
              <a:rPr lang="en-US" sz="1400" dirty="0" smtClean="0">
                <a:latin typeface="Century Gothic" pitchFamily="34" charset="0"/>
              </a:rPr>
              <a:t> </a:t>
            </a:r>
            <a:endParaRPr lang="en-US" sz="1400" dirty="0">
              <a:latin typeface="Century Gothic" pitchFamily="34" charset="0"/>
            </a:endParaRPr>
          </a:p>
          <a:p>
            <a:pPr>
              <a:spcAft>
                <a:spcPct val="20000"/>
              </a:spcAft>
              <a:buClr>
                <a:srgbClr val="ED1B2F"/>
              </a:buClr>
              <a:buSzPct val="85000"/>
              <a:buFont typeface="Century Gothic" pitchFamily="34" charset="0"/>
              <a:buNone/>
            </a:pPr>
            <a:r>
              <a:rPr lang="en-US" sz="1600" dirty="0">
                <a:latin typeface="Century Gothic" pitchFamily="34" charset="0"/>
              </a:rPr>
              <a:t>Copyright© NBDC through the University of Nebraska at Omaha. All Rights Reserved.</a:t>
            </a: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76400" y="1617300"/>
            <a:ext cx="2766832" cy="864735"/>
          </a:xfrm>
          <a:prstGeom prst="rect">
            <a:avLst/>
          </a:prstGeom>
        </p:spPr>
      </p:pic>
    </p:spTree>
    <p:extLst>
      <p:ext uri="{BB962C8B-B14F-4D97-AF65-F5344CB8AC3E}">
        <p14:creationId xmlns:p14="http://schemas.microsoft.com/office/powerpoint/2010/main" val="173649836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Matrix </a:t>
            </a:r>
            <a:r>
              <a:rPr lang="en-US" dirty="0" smtClean="0"/>
              <a:t>Essential 7: Treat Meetings Like They Matter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6287503"/>
              </p:ext>
            </p:extLst>
          </p:nvPr>
        </p:nvGraphicFramePr>
        <p:xfrm>
          <a:off x="457200" y="2019028"/>
          <a:ext cx="8229600" cy="4485640"/>
        </p:xfrm>
        <a:graphic>
          <a:graphicData uri="http://schemas.openxmlformats.org/drawingml/2006/table">
            <a:tbl>
              <a:tblPr firstRow="1" bandRow="1">
                <a:tableStyleId>{793D81CF-94F2-401A-BA57-92F5A7B2D0C5}</a:tableStyleId>
              </a:tblPr>
              <a:tblGrid>
                <a:gridCol w="4114800"/>
                <a:gridCol w="4114800"/>
              </a:tblGrid>
              <a:tr h="370840">
                <a:tc>
                  <a:txBody>
                    <a:bodyPr/>
                    <a:lstStyle/>
                    <a:p>
                      <a:r>
                        <a:rPr lang="en-US" dirty="0" smtClean="0"/>
                        <a:t>IF YOU DON’T …</a:t>
                      </a:r>
                      <a:endParaRPr lang="en-US" dirty="0">
                        <a:solidFill>
                          <a:schemeClr val="bg2"/>
                        </a:solidFill>
                        <a:latin typeface="Calibri" panose="020F0502020204030204" pitchFamily="34" charset="0"/>
                      </a:endParaRPr>
                    </a:p>
                  </a:txBody>
                  <a:tcPr/>
                </a:tc>
                <a:tc>
                  <a:txBody>
                    <a:bodyPr/>
                    <a:lstStyle/>
                    <a:p>
                      <a:r>
                        <a:rPr lang="en-US" sz="1600" dirty="0" smtClean="0"/>
                        <a:t>YOU ARE TELLING PEOPLE …</a:t>
                      </a:r>
                      <a:endParaRPr lang="en-US" sz="1600" i="1" dirty="0">
                        <a:solidFill>
                          <a:schemeClr val="bg2"/>
                        </a:solidFill>
                        <a:latin typeface="Calibri" panose="020F0502020204030204" pitchFamily="34" charset="0"/>
                      </a:endParaRPr>
                    </a:p>
                  </a:txBody>
                  <a:tcPr/>
                </a:tc>
              </a:tr>
              <a:tr h="370840">
                <a:tc>
                  <a:txBody>
                    <a:bodyPr/>
                    <a:lstStyle/>
                    <a:p>
                      <a:r>
                        <a:rPr lang="en-US" dirty="0" smtClean="0"/>
                        <a:t>… attempt to talk yourself out of having</a:t>
                      </a:r>
                      <a:r>
                        <a:rPr lang="en-US" baseline="0" dirty="0" smtClean="0"/>
                        <a:t> a meeting</a:t>
                      </a:r>
                      <a:endParaRPr lang="en-US" dirty="0">
                        <a:latin typeface="Calibri" panose="020F0502020204030204" pitchFamily="34" charset="0"/>
                      </a:endParaRPr>
                    </a:p>
                  </a:txBody>
                  <a:tcPr/>
                </a:tc>
                <a:tc>
                  <a:txBody>
                    <a:bodyPr/>
                    <a:lstStyle/>
                    <a:p>
                      <a:r>
                        <a:rPr lang="en-US" sz="1600" i="1" dirty="0" smtClean="0"/>
                        <a:t>“I like to meet for the sake of meeting. I’ve got nothing</a:t>
                      </a:r>
                      <a:r>
                        <a:rPr lang="en-US" sz="1600" i="1" baseline="0" dirty="0" smtClean="0"/>
                        <a:t> better to do, and I assume you don’t either.”</a:t>
                      </a:r>
                      <a:endParaRPr lang="en-US" sz="1600" i="1" dirty="0">
                        <a:latin typeface="Calibri" panose="020F0502020204030204" pitchFamily="34" charset="0"/>
                      </a:endParaRPr>
                    </a:p>
                  </a:txBody>
                  <a:tcPr/>
                </a:tc>
              </a:tr>
              <a:tr h="370840">
                <a:tc>
                  <a:txBody>
                    <a:bodyPr/>
                    <a:lstStyle/>
                    <a:p>
                      <a:r>
                        <a:rPr lang="en-US" dirty="0" smtClean="0"/>
                        <a:t>… get really clear on your outcomes</a:t>
                      </a:r>
                    </a:p>
                    <a:p>
                      <a:pPr marL="742950" lvl="1" indent="-285750">
                        <a:buFont typeface="Arial" panose="020B0604020202020204" pitchFamily="34" charset="0"/>
                        <a:buChar char="•"/>
                      </a:pPr>
                      <a:r>
                        <a:rPr lang="en-US" sz="1600" dirty="0" smtClean="0"/>
                        <a:t>Outcome verbs</a:t>
                      </a:r>
                      <a:r>
                        <a:rPr lang="en-US" sz="1600" baseline="0" dirty="0" smtClean="0"/>
                        <a:t> (resolve, decide, identify, create) </a:t>
                      </a:r>
                    </a:p>
                    <a:p>
                      <a:pPr marL="742950" lvl="1" indent="-285750">
                        <a:buFont typeface="Arial" panose="020B0604020202020204" pitchFamily="34" charset="0"/>
                        <a:buChar char="•"/>
                      </a:pPr>
                      <a:r>
                        <a:rPr lang="en-US" sz="1600" baseline="0" dirty="0" smtClean="0"/>
                        <a:t>NOT talk verbs (discuss, explore, share, confer)</a:t>
                      </a:r>
                    </a:p>
                    <a:p>
                      <a:pPr marL="0" lvl="0" indent="0">
                        <a:buFont typeface="Arial" panose="020B0604020202020204" pitchFamily="34" charset="0"/>
                        <a:buNone/>
                      </a:pPr>
                      <a:r>
                        <a:rPr lang="en-US" sz="1600" baseline="0" dirty="0" smtClean="0"/>
                        <a:t>... craft your agenda</a:t>
                      </a:r>
                    </a:p>
                    <a:p>
                      <a:pPr marL="0" lvl="0" indent="0">
                        <a:buFont typeface="Arial" panose="020B0604020202020204" pitchFamily="34" charset="0"/>
                        <a:buNone/>
                      </a:pPr>
                      <a:r>
                        <a:rPr lang="en-US" sz="1600" baseline="0" dirty="0" smtClean="0"/>
                        <a:t>… invite and prepare the right people</a:t>
                      </a:r>
                      <a:endParaRPr lang="en-US" sz="1600" baseline="0" dirty="0" smtClean="0">
                        <a:latin typeface="Calibri" panose="020F0502020204030204" pitchFamily="34" charset="0"/>
                      </a:endParaRPr>
                    </a:p>
                  </a:txBody>
                  <a:tcPr/>
                </a:tc>
                <a:tc>
                  <a:txBody>
                    <a:bodyPr/>
                    <a:lstStyle/>
                    <a:p>
                      <a:r>
                        <a:rPr lang="en-US" sz="1600" i="1" dirty="0" smtClean="0"/>
                        <a:t>“This meeting isn’t important enough</a:t>
                      </a:r>
                      <a:r>
                        <a:rPr lang="en-US" sz="1600" i="1" baseline="0" dirty="0" smtClean="0"/>
                        <a:t> (and your time isn’t important enough) for me to spend any time on it.”</a:t>
                      </a:r>
                      <a:endParaRPr lang="en-US" sz="1600" i="1" dirty="0">
                        <a:latin typeface="Calibri" panose="020F0502020204030204" pitchFamily="34"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 facilitate the heck out of it</a:t>
                      </a:r>
                    </a:p>
                    <a:p>
                      <a:endParaRPr lang="en-US" dirty="0">
                        <a:latin typeface="Calibri" panose="020F0502020204030204" pitchFamily="34" charset="0"/>
                      </a:endParaRPr>
                    </a:p>
                  </a:txBody>
                  <a:tcPr/>
                </a:tc>
                <a:tc>
                  <a:txBody>
                    <a:bodyPr/>
                    <a:lstStyle/>
                    <a:p>
                      <a:r>
                        <a:rPr lang="en-US" sz="1600" i="1" dirty="0" smtClean="0"/>
                        <a:t>“I’m not disciplined and won’t hold you to that standard.”</a:t>
                      </a:r>
                      <a:endParaRPr lang="en-US" sz="1600" i="1" dirty="0">
                        <a:latin typeface="Calibri" panose="020F0502020204030204" pitchFamily="34" charset="0"/>
                      </a:endParaRPr>
                    </a:p>
                  </a:txBody>
                  <a:tcPr/>
                </a:tc>
              </a:tr>
              <a:tr h="370840">
                <a:tc>
                  <a:txBody>
                    <a:bodyPr/>
                    <a:lstStyle/>
                    <a:p>
                      <a:r>
                        <a:rPr lang="en-US" dirty="0" smtClean="0"/>
                        <a:t>… follow up and hold accountable</a:t>
                      </a:r>
                      <a:endParaRPr lang="en-US" dirty="0">
                        <a:latin typeface="Calibri" panose="020F0502020204030204" pitchFamily="34" charset="0"/>
                      </a:endParaRPr>
                    </a:p>
                  </a:txBody>
                  <a:tcPr/>
                </a:tc>
                <a:tc>
                  <a:txBody>
                    <a:bodyPr/>
                    <a:lstStyle/>
                    <a:p>
                      <a:r>
                        <a:rPr lang="en-US" sz="1600" i="1" dirty="0" smtClean="0"/>
                        <a:t>“What</a:t>
                      </a:r>
                      <a:r>
                        <a:rPr lang="en-US" sz="1600" i="1" baseline="0" dirty="0" smtClean="0"/>
                        <a:t> we talked about was really important at the time, but not as important once we went back to the real world.”</a:t>
                      </a:r>
                      <a:endParaRPr lang="en-US" sz="1600" i="1" dirty="0">
                        <a:latin typeface="Calibri" panose="020F0502020204030204" pitchFamily="34" charset="0"/>
                      </a:endParaRPr>
                    </a:p>
                  </a:txBody>
                  <a:tcPr/>
                </a:tc>
              </a:tr>
            </a:tbl>
          </a:graphicData>
        </a:graphic>
      </p:graphicFrame>
      <p:sp>
        <p:nvSpPr>
          <p:cNvPr id="6" name="TextBox 5"/>
          <p:cNvSpPr txBox="1"/>
          <p:nvPr/>
        </p:nvSpPr>
        <p:spPr>
          <a:xfrm>
            <a:off x="3962400" y="4168914"/>
            <a:ext cx="838200" cy="707886"/>
          </a:xfrm>
          <a:prstGeom prst="rect">
            <a:avLst/>
          </a:prstGeom>
          <a:noFill/>
        </p:spPr>
        <p:txBody>
          <a:bodyPr wrap="square" rtlCol="0">
            <a:spAutoFit/>
          </a:bodyPr>
          <a:lstStyle/>
          <a:p>
            <a:r>
              <a:rPr lang="en-US" sz="4000" b="1" dirty="0">
                <a:solidFill>
                  <a:schemeClr val="bg2"/>
                </a:solidFill>
                <a:latin typeface="Century Gothic"/>
              </a:rPr>
              <a:t>→</a:t>
            </a:r>
            <a:endParaRPr lang="en-US" sz="4000" dirty="0">
              <a:solidFill>
                <a:schemeClr val="bg2"/>
              </a:solidFill>
            </a:endParaRPr>
          </a:p>
        </p:txBody>
      </p:sp>
      <p:sp>
        <p:nvSpPr>
          <p:cNvPr id="7" name="TextBox 6"/>
          <p:cNvSpPr txBox="1"/>
          <p:nvPr/>
        </p:nvSpPr>
        <p:spPr>
          <a:xfrm>
            <a:off x="3962400" y="4895257"/>
            <a:ext cx="838200" cy="707886"/>
          </a:xfrm>
          <a:prstGeom prst="rect">
            <a:avLst/>
          </a:prstGeom>
          <a:noFill/>
        </p:spPr>
        <p:txBody>
          <a:bodyPr wrap="square" rtlCol="0">
            <a:spAutoFit/>
          </a:bodyPr>
          <a:lstStyle/>
          <a:p>
            <a:r>
              <a:rPr lang="en-US" sz="4000" b="1" dirty="0">
                <a:solidFill>
                  <a:schemeClr val="bg2"/>
                </a:solidFill>
                <a:latin typeface="Century Gothic"/>
              </a:rPr>
              <a:t>→</a:t>
            </a:r>
            <a:endParaRPr lang="en-US" sz="4000" dirty="0">
              <a:solidFill>
                <a:schemeClr val="bg2"/>
              </a:solidFill>
            </a:endParaRPr>
          </a:p>
        </p:txBody>
      </p:sp>
      <p:sp>
        <p:nvSpPr>
          <p:cNvPr id="8" name="TextBox 7"/>
          <p:cNvSpPr txBox="1"/>
          <p:nvPr/>
        </p:nvSpPr>
        <p:spPr>
          <a:xfrm>
            <a:off x="3951514" y="5845314"/>
            <a:ext cx="838200" cy="707886"/>
          </a:xfrm>
          <a:prstGeom prst="rect">
            <a:avLst/>
          </a:prstGeom>
          <a:noFill/>
        </p:spPr>
        <p:txBody>
          <a:bodyPr wrap="square" rtlCol="0">
            <a:spAutoFit/>
          </a:bodyPr>
          <a:lstStyle/>
          <a:p>
            <a:r>
              <a:rPr lang="en-US" sz="4000" b="1" dirty="0">
                <a:solidFill>
                  <a:schemeClr val="bg2"/>
                </a:solidFill>
                <a:latin typeface="Century Gothic"/>
              </a:rPr>
              <a:t>→</a:t>
            </a:r>
            <a:endParaRPr lang="en-US" sz="4000" dirty="0">
              <a:solidFill>
                <a:schemeClr val="bg2"/>
              </a:solidFill>
            </a:endParaRPr>
          </a:p>
        </p:txBody>
      </p:sp>
      <p:sp>
        <p:nvSpPr>
          <p:cNvPr id="10" name="Text Box 5"/>
          <p:cNvSpPr txBox="1">
            <a:spLocks noChangeArrowheads="1"/>
          </p:cNvSpPr>
          <p:nvPr/>
        </p:nvSpPr>
        <p:spPr bwMode="auto">
          <a:xfrm>
            <a:off x="593725" y="6507163"/>
            <a:ext cx="2484976" cy="276999"/>
          </a:xfrm>
          <a:prstGeom prst="rect">
            <a:avLst/>
          </a:prstGeom>
          <a:noFill/>
          <a:ln w="9525">
            <a:noFill/>
            <a:miter lim="800000"/>
            <a:headEnd/>
            <a:tailEnd/>
          </a:ln>
        </p:spPr>
        <p:txBody>
          <a:bodyPr wrap="none">
            <a:spAutoFit/>
          </a:bodyPr>
          <a:lstStyle/>
          <a:p>
            <a:pPr eaLnBrk="0" hangingPunct="0"/>
            <a:r>
              <a:rPr lang="en-US" sz="1200" dirty="0">
                <a:latin typeface="Times New Roman" pitchFamily="18" charset="0"/>
              </a:rPr>
              <a:t>Source: </a:t>
            </a:r>
            <a:r>
              <a:rPr lang="en-US" sz="1200" u="sng" dirty="0" smtClean="0">
                <a:latin typeface="Times New Roman" pitchFamily="18" charset="0"/>
              </a:rPr>
              <a:t>Master the Matrix </a:t>
            </a:r>
            <a:r>
              <a:rPr lang="en-US" sz="1200" dirty="0" smtClean="0">
                <a:latin typeface="Times New Roman" pitchFamily="18" charset="0"/>
              </a:rPr>
              <a:t>by </a:t>
            </a:r>
            <a:r>
              <a:rPr lang="en-US" sz="1200" dirty="0" err="1" smtClean="0">
                <a:latin typeface="Times New Roman" pitchFamily="18" charset="0"/>
              </a:rPr>
              <a:t>Finerty</a:t>
            </a:r>
            <a:endParaRPr lang="en-US" sz="1200" dirty="0">
              <a:latin typeface="Times New Roman" pitchFamily="18" charset="0"/>
            </a:endParaRPr>
          </a:p>
        </p:txBody>
      </p:sp>
      <p:sp>
        <p:nvSpPr>
          <p:cNvPr id="9" name="TextBox 8"/>
          <p:cNvSpPr txBox="1"/>
          <p:nvPr/>
        </p:nvSpPr>
        <p:spPr>
          <a:xfrm>
            <a:off x="3962400" y="2514600"/>
            <a:ext cx="838200" cy="707886"/>
          </a:xfrm>
          <a:prstGeom prst="rect">
            <a:avLst/>
          </a:prstGeom>
          <a:noFill/>
        </p:spPr>
        <p:txBody>
          <a:bodyPr wrap="square" rtlCol="0">
            <a:spAutoFit/>
          </a:bodyPr>
          <a:lstStyle/>
          <a:p>
            <a:r>
              <a:rPr lang="en-US" sz="4000" b="1" dirty="0">
                <a:solidFill>
                  <a:schemeClr val="bg2"/>
                </a:solidFill>
                <a:latin typeface="Century Gothic"/>
              </a:rPr>
              <a:t>→</a:t>
            </a:r>
            <a:endParaRPr lang="en-US" sz="4000" dirty="0">
              <a:solidFill>
                <a:schemeClr val="bg2"/>
              </a:solidFill>
            </a:endParaRPr>
          </a:p>
        </p:txBody>
      </p:sp>
    </p:spTree>
    <p:extLst>
      <p:ext uri="{BB962C8B-B14F-4D97-AF65-F5344CB8AC3E}">
        <p14:creationId xmlns:p14="http://schemas.microsoft.com/office/powerpoint/2010/main" val="13511464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sp>
        <p:nvSpPr>
          <p:cNvPr id="3" name="Content Placeholder 2"/>
          <p:cNvSpPr>
            <a:spLocks noGrp="1"/>
          </p:cNvSpPr>
          <p:nvPr>
            <p:ph idx="1"/>
          </p:nvPr>
        </p:nvSpPr>
        <p:spPr/>
        <p:txBody>
          <a:bodyPr/>
          <a:lstStyle/>
          <a:p>
            <a:r>
              <a:rPr lang="en-US" dirty="0" smtClean="0"/>
              <a:t>Book give away</a:t>
            </a:r>
          </a:p>
          <a:p>
            <a:r>
              <a:rPr lang="en-US" dirty="0" smtClean="0"/>
              <a:t>Beth Giesbrecht </a:t>
            </a:r>
            <a:br>
              <a:rPr lang="en-US" dirty="0" smtClean="0"/>
            </a:br>
            <a:r>
              <a:rPr lang="en-US" dirty="0" smtClean="0">
                <a:hlinkClick r:id="rId2"/>
              </a:rPr>
              <a:t>bgiesbrecht@unomaha.edu</a:t>
            </a:r>
            <a:r>
              <a:rPr lang="en-US" dirty="0" smtClean="0"/>
              <a:t> </a:t>
            </a:r>
          </a:p>
        </p:txBody>
      </p:sp>
      <p:pic>
        <p:nvPicPr>
          <p:cNvPr id="4" name="Picture 2" descr="http://ecx.images-amazon.com/images/I/515rUi0n1n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5224" y="3733800"/>
            <a:ext cx="1763725" cy="2705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2333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matrix?</a:t>
            </a:r>
            <a:endParaRPr lang="en-US" dirty="0"/>
          </a:p>
        </p:txBody>
      </p:sp>
      <p:sp>
        <p:nvSpPr>
          <p:cNvPr id="4" name="AutoShape 2" descr="data:image/jpeg;base64,/9j/4AAQSkZJRgABAQAAAQABAAD/2wCEAAkGBhQSEBUUEhQVFBQWFxQXFxgXFhcWFBcXFBcVGBQWFBUXHSYeGBkkGRQUHy8gIycpLCwsFR4xNTAqNSYrLCkBCQoKDgwOFw8PGikcHxwsKSkpKSwpKSksLCwtKSkpLCkpKSkpLCkpKSkpKSkpLCwpKSkpLCkpKSkpLCksLCwpKf/AABEIAMsA+AMBIgACEQEDEQH/xAAcAAABBQEBAQAAAAAAAAAAAAAAAQMEBQYCBwj/xAA7EAABAwIDBQYEBQMEAwEAAAABAAIRAyEEEjEFBkFRYRMicYGRoQcysfAUQnLB0WLh8SNSgpIXM7IW/8QAGQEBAAMBAQAAAAAAAAAAAAAAAAECAwQF/8QAIhEBAQACAgICAgMAAAAAAAAAAAECEQMhEjEiQTJRBHHw/9oADAMBAAIRAxEAPwDw/tDzPqjtDzPquUIOu0PM+qO0PM+q5Qg67Q8z6o7Q8z6rlKAgXtDzPqjtDzPqgtulhAnaHmfVHaHmfVS6uFDj3OXNNHBulE6M9oeZ9UdoeZ9VMobNJmTonKezATEmfZRs1Vf2h5n1XUu6+6u6ezQPyj78VOxO78Ma8vZlMxe/dY50EcNI8VHlFvCssHE8T6roNd1VmzDNBFxcnw+7KSzBgC8meQKm2RExqih3Vclx5n3Wip4LNZq7/wDzT3hjmgODmOdAMuAaYMhR5RPjWZ7Q8z6o7Q8z6qzrbMHUFRKuAIU7VssR+0PM+qO0PM+qcdhnBd08C52gUmjHaHmfVHaHmfVSKmCLRJKYDZRBO0PM+qO0PM+qHBD2EGDqEB2h5n1R2h5n1XKVB12h5n1R2h5n1XMoQdZzzPqhcpEAhCEAhCECwuhTPJS6FCcg5yT+331VpUwsN+UxzhRbpaY7VWEpAnKRc6J6rg7LqtRgZhqCrDsZZKi3S0x2qcMzhxt7rT4Q/hWNrvp06jXEgtfOZv8AWBpHXhCzNJ+WqLSrzbFR7qbGuY5ovl4a6wCdFGXsx9UxtHazH1CGNa1ryTYdGiJ4Cxt1K62awveGsE3VDTomM2gaYN736LUbpBgrt7ScnGJ/ZMpqJwttbXaez2YTCtcG03VHiHfmc2Rw4LDHPiHhje61nGLgEEea1u+u0MzMrKeVvBxm4HIrNbtOseZcZ+/JYb8cbk292StJsbdxjYysBPM3PqVpaW7Etkj9gpW7WEzQeg4LajDDJEey5scLn3ajLPxuo8f2zu1Yj5fBYtuIqYPEsJ4TBmJB18F7ftzCNg2heS/ELDDI1w1a72P2FpxW45eN7lRldzZ3A7NbXYXU5e8mS0DvC+scQq7aWzgx0FRd15JBc5wE3LQZjyWr3m2WwUw5hF9QWlrxxBIJmOq3vVTO4xVYhusLX7v4ZmekxzGOc45SyJPeu5zjz0A5RwWB2hOeBwvZaHdHazaWIpVKhhrZcTroCfcwPNaZTpnjZtG31wbaOKqUmGQw/UC3v7LOMarDamO7avUqON3unxvJSUMOCT93V51Gd7qM/DhoBJueC4qBzjJCmNoZqpnRsD0VrS2cHakDpqfRRcpEzG30zEJFb4vZgDiGmfIg+MFVCmXatmghCFKAhCEAhCEAhCEFxg23pnhl4zFomDMangtnt+k1lKi1v5mBx+XXxF/XmsNs9/y+YNuGok6LQ47EEsF9B6dFjnO46OK9VQ7QrRbidU6zaJ7ODwGvHSyrmg1H+JU/aGHysHh9haa+mW73YrxW74d1WgeBUpyJ6c/FZ9tHuEq/2Ax1QNa0SVGf7W4/eqijZQcOp9f8qZs+pVwpLHty3BGYQYOhAPD+yvsHu/VLpa02NiQcs+MdFR737WNZwzd1zBl+YmSNbcJt6Kky8ummWMw7i9bt1rqZZiHl9jlblLzPANA0KptjvNOk6sZY2dYkjoAbFxVBsol+IpAuiajBMkRLgJkcp9ltsZgatejXw4c19YVjPBr3NcZidJ1Vc5MZr9omVyu0/C/EhlEA0sW90R3H4QCeheKhHO+VbEfFBgw3bFrgO8D3H5JAmQ+MpF9AZXmmB+FWLqkufTFFggnvBxPRgBMknnC9Nq7r5tmjDloiC3KIkeXMa+SpyXGWSIxlvtn8X8QKFQEnaTW69xuBqz4Z3SPOFmd6Kfa0W1CQWuiHAEAzBBg6eCad8JMYHRkDw75age1rR1c097yhbLF7LGGw+HoNDajmFrQCAQ53UGxve/JOS442XEx39sFu5i6eHbUzucHiMrQ0OmfzSTZWVXeLt6Lm1KwAGjcoDj7fVZ7eiadZ7Q4k03Fkuu5xbZ0nj3pVVhahe/qtvGZTaPO49LHGbOe1xdcAjL4zePouabQB4Dgttu8aVWkKVakXGHZXdq1gBPEB0S7zVJvLsD8NUymYIzCYJg8DlJHBJl9J8ftj3ugEdVOw9VrW5jfl1IUJ9I26z6yihTJWjGXSdhT3ieJv6rfbhbFpYiq4VLw2wmJK8zZiiLclsd09pFr2va6IB462uPFZ8kbcV+kXbeDjEENE5XkRBNhPCZOn1WSqjvHxK2G160vLiPzFxkF3M3g+6xrjJlTh6V5eqEIQtGQQhCBEIQgEIQgkYepHqL3+i1Jw+ejF7Xnu6ek+6yVNy1+AqDILjTisuS67b8U3uKvZNBlN57QlvIjSPK6b23UAgN06aKbiaPEKhxggwpx7u1cvjNHalcdmBPBS9gY91JwcDEHgqcqSA5jQYsbq9nSkve3o2K39eaDqeUFx+VwJaYI/NBgxKwVbDuqEwJI1P8lRaeNOk/2W0wuCbUDG0ZjK21i51R1z7rP8Gs+bG1nOGU5Q3LaRz5lanYO1f9bOfzwT+rn6yq7bdAMEOBaZMjnzUHZeOABafEJlPPFWfHJ75TrsrYUtquLWGziHFh7pB+YXGiraey8BADcQ8AaM/FPHn82b3VHsaqzE0GhzA8hwIBktn+pswdTrZaFuFxoiG0eyH5fw9OI5TquPG/Va2LdmMDKAa1xcAIDicxPUnivPt5NtBtZr3ExTM24u/KPVXePrChSIawMJJJDRDZOsDQX5Ly/fDaOZzaYMxd36j9+6njx88kW+M2qsfiTVeSbkkk9STdO4rIauanSNJkAZcxdBiJzEcTdT92atJx7Ko0Z3FoZULoazo4aQefPVaPaG7Lacz3YAkOgEzyHELsuXj1pTHHy72vfhS+m7OKhJc2HC2YwNYgWvF1D+Jj6Zql7Dq2DLi58tJ+abjw6LFYnaFTDOzUXuZNpaSCAdRI4WVe7aTqlnEkk24lR477WuWqaoGYE8T5Lujd/7qCXQU5h8QQVow2udobIpmnnD8rg0kgx3iOA4pN38M4nja9hMDjpdR6TJN7qxpthlrKl6mm2MluzG1sSIItobHMNbSI1PQ21WeKstqVTpPLj53b52Piq1Wxmoyyu6EIQrKhCEIEQhCAQhCBQtNs93daRpCzTNQtNsmDSCz5PTXi/JIxAhqzOOMvWmxJWYxTu+VHH6W5jMSbKRUoOyixgeijAq4dtFjWgamNB/K0rKSX2qMvPVaPYeIayHggOF4N5I4RzKqKu1J+VjR4iT7pMM+GzxNh05nySzZLpN3j2s7EVnPeRJ4CzWgaNHQe5kqprsykRyBT1SqCA1ogTc8XH+F3tRkOHgpQtN397XYcZSC4aiDcLW/wDmJ0AQ4CI4LzFELO8WNu1vOtdt7fx1ZmVjS3mTr5LJPcSZNykXdES4BWxxmM1FbbUxtLKym/SZB8Pvgt83bBrYFrJa9zYaxzsxqANF2ZtIAjW5B5grH1GFtEZbgayBfmjZ9UFppzZwuJu1w+VwkaCfQqbNpxurtG2mczw0kCxPmm8DRiSbcDrJHIRoo9R72PIkyLXv9U4zabhqAfKE0b72axjpeSNOHTommC4XVV8uldgjKOcqVVxhKcgKxrfJY+KhYFwgFdYmrayxvddMsmKl2i+XROk8Z/woiexR73+P2TK2cwQhCAQhCBEIQgEIQgULRbLd3QByEclnFf7IpOLBAcddCPpqq5el+P27xmLPGVQvdJJU7abiTF48CPJRK2Hc0d4R04+YTGaM7umQn6OEzECYm56D7CTDU5zdGOK0G7GA7ShiHD5qYa4f8ZdHnB9FZRSVdnOBNjaPfRFRk2EWsBN48DfVb/dXBU8TRr4iq4MazLJP+7Jp/wBvqs7jMDTe6AcjbOOYGQQL5RqRxlBRUKBzi2nO3rKc21SLapBsQAP5nqrjAYTIHZM2XLJLtSAQCWsMjmJMqnx9E91x0cCfdBAC9Y3BwGErYKoalCk7I0ySxpfYa5jefM9F5SAvTvhls8sc6jUJb29EVBBLXBj8wbB07zQD4OWfJ6HmmJIzugQJMC9hPW65pfMPEK63r3cdg8S5jrtJJY7mJ4jgQbEKu2dRl3gFeXYtjVMABupPN3jMC39lGq0v0iNC2XHwOXQ+MK5otLmZHNDrHKLZhOpY0jK42uD6hMDBAjvGbCA45deTXQ30JUiPsnDtq4imxwBL8zTcT8pg6noU7tbdfLWAY6WvLmgm0OB4jkbeqnbOwrm4qgWsMMz5u7YFzSG9LxZXW2nsoinUfcF7YHIyZB8IUDzivh8o/qBLXDqNPb/5KjhSe0LnuJ453ezlGFlI0GxagtIkJ7aDYJI0KrMPLRIHc4H9l3Uq2kSRFlTXe2vl8dKurqVwldqkV2QQhCAQhCBEIQgEIQgFpNiO7gHBZtaPdxwLYm44LPk/Frxfkk43DS2wWcxdYuMOMkW9NFdbw7Ryns2HlmPLoFQU5myce/HtPLZvUKx8THEEeoWn+HmKDMQ5rpy1KdRvmBI9p9VS47ZRZSZVaczHyJHAjgeSNjbT7Kqwn5Q6T5gtPsStGL0H4dYdj9lYxj9HVMvgcgyuHUODSsbiGFzmkmC90PvplkPn3PmFcbq7b7LBVmDV1bygt1jwCocbWzPef9xJH0d7fQKBcbNrirVdFmAZWjo0Hn1k+JUvG7NzURAsGgjpNj9FX7FqCiwueLMBjhLj9eC1+y8G51FufixhMzYPJgAx090o8oLYcRyJXq2G2q92PZXw9HtO0oUMlOYDW5YdHMAgiPHWAvN9vYUU8TVaNA4wtz8MsTmLJN6Ti25/I7vDqBJN+FukUz9bCfGPFsLqAbr/AKhPMAENA8LGOgA1BWJ2GyXOPIA+6uPidi8+0qoGlPKzzAl08JzOOllC3Vw2btejW/VThNYwasYInDg6mZBHD+NeSg4SqaFVrmk5SRycJm4M2C1G7WzppVKZiMsibxyhZnbtE0X906jT+p3y+/FSGN78aKdQVKEM7RxgNgdykOzl0WJL3VL8bdFnNp7RLqTWEkhr3H2H90m1q5qPcROVjWsEmbD+dVX13SfGD7KwRr/4UrarQKkNvAaHHgXQC6OQkwPBQ2GCpLmOfFruMydSTqfBBMwVYOo9mdQZjmP7H6qdjcG1tMEBwkcS2Ji8ADRUFKpkfIvB9VoMfiRUpCHBwAPiOh5Kl6rWXcZtyRBSK7IqEBCAQhCBEIQgEIQgVWmz9oii3MAC+CACJF+JHRVSWU1tMuiveSSTclOYYGZH8+yZXQcQiEnE4g3A7oMZmj5ZHEKIunPJ1uuUDtLEuaIBhO0cY7MCTMFRUqDQ1Hh7mNbpmAPgT3T98l6bgnB2IfSEwzKyf0w3yvmXmO71durolmvPI62YdWkg+q9F3LxdOK76r2te+sZPLLJaRficwVaMD8QmZdoVYGoYfVoXe4G1exxVz3S2T/wk+ds304pvfzEh+NcWmRlaJ8JWdZUINjGvuIPsVNm5oP7RxZrVn1DrUe53/Yk/utl8Pdl5sPiak/I6kCOneP7+ywzXLcfDPGZRjWnQ0A7hq14AN/18EG/3YNMNL3FoiAedjAhZ7f7D02tNVkFgZnOnzVHFlJsj9NVw/Qq/dzaLQXOdEMDqhOUmANCY0kmPGFmt7NvVak0nEAZzUc0WAcQAGxwygBscMpUSDPGuYIkwTJHCVwSkSKw7pPgzAPjp6cVZ0nzIBmo4QTqGN5DqeJ4XVSu2VSBAJEoO8TSDXQDIFp4EjWOiSlWLZjiIK5c4lKaJiSI8UHLjdcoQgEqRKgEIQgRCEIBCEIFBTlJ7Z7wt0TcLrsjyPogd7MHQx1P78QmChCBEIQgEIQgfwmILHBw8+oOoKte0qEBjC6SREcW3y+J4KjVtsnFlsQe8zvN8OI8tUETaDXB3eDgQI7wg2UeVabfxDnlhe/OYdoIAE2HU8VVNKB/EVASSGhoOjRMD1urPd2s5ra+QElzGt6AF0knkIaqUuV1u/hS9la8MDQ5+skCcrBHFzsrR4oHsNtItDnOGZjSOgdUAd2cxeBd0ccoHFUFaqXOJPFWW2KuUNpNsGfNGheYzn1AaOjBzKqkAhCEDrh3RYcbjrwP3xTaA6EEoJNDHZfygrrEYjPcnyAsP3JURCBTCQpYlJCBEqRCBUIQgRCEIFaF7BsX4W7OdSY5+Iq1XFoJylrGSRJy2JjzXj4Ck0cdVp/K97fBxHsqZzKz43S2Nk9vY6GwsDhHxTaHAkf8Asc0mTFgXQti3ZtIU9GiZMWI7xmAvJ/hlsIYuqa9d73mm4ZB83eAmSDbkvWsbtAZQ0MdOkQGt6XJgeq83lnjbu7rqx7k1Hmm/u4VNwNXDNy1OLB8r/AcHWOmq8ubQcTABn71X0ThTSdWyucHVHT3ROUR+Vpi+lz0WW+Je6VNjPxVJuR4IFQCwcHEAOMfmBIv1W/Dy5Y/HOf0yzxmXeLyH8M7kmiFbPeM7SdJv4KFj6YDrXC7mNiKhCEQE/h6paQ4atP2D0TCl4OgXTCBcfUkiNOHgbgeVx5KIu3+3ApKbZPL7sEHKsdiY8Un5nXDZcBEy5oPZ+WYg+ShVqOUwU2EHVR5JJPFcJSkQCUBIlBQL2ZSBqlUKhkWGvrzutBuxuqMZiG0pLQZc92sNGob1kgKuWUxm6mTfpV7vbtVcZUyUxAHzOPyt/k9F6nsr4QYUNAqdpUdzzZR5Bq02E3Up4ai1mHAaADrqSdS53GefhyhScHj2g5c4a4WgkA/38l53J/IyuXXUdOPFNMJt34RYemTkqvYbwCQ4RqNRPus9R+D2LqNzMfQNzAL3AkDj8sD1Xpe/uzqtWjmwlZzajIdllpaQAZGhOY+MLyrCfE3FUxENJnqL+C2wy5b3jdq2Yfal3j3RxOBc0YinlDpyuBDmujWC3j0N1TK83i3sr4yBWNmkkNGgJ4+io1147137YXW+ioQkVkBOUaWYwm1P2eALk8fLohHX4QACBrN+NhonNobNIa1zYIIiARNgCTHn7pzHYnLOWInjB68DIIvfiqztHHjp1uoT01vw23s/CYgMef8ATeQD0Okr3PE4prm6m+jgJ8tI818tly9B3L+KL6OSjiu/Rs3P+do68x7rl5+G35YtcM/qvWcPg6FMhzcud0z/ALzzNhIF/C6pt/q7X4Cv2cnuubx1brDXX1GvRS9sY/DtFFxrWq2pua8akTryhdv2I6xJEOgZmyZng4HgdJC4bllLu/TeSPnnFO++ajOdK2XxP2PQw2KDKNiW5nsGjXE8OhF1jF6+OXlJXHZq6IhKWlDmkaiFZBFJwGIyPHI2PgVGSwgdxQAcQNBb76poJSkQLKRCCgRCEIBCVKgcpG4lej/CrEBuKfoTkA6a/wBl5vTaS4AcSI817Vu9uc7BNDic1VwGZw0aLHIxv5v39lzfycpMNX7a8U3kvdk0KVSvWqUaxqPf45Wh5kZSdYiOih7PwDKOJ/ChpeS3M97j3RqZLAI1tPMgXT+C2d2QAYBTuO84FtV17Bup5KTvDtajg2driSL6NEuc49Oa8+XyupNvRz5pu/qz/enG9u1qWCwhcQ0E2AtLiei8Aw1F73l7RxJnhJkwrTfPe52OrZoLabbMZOg4k9SoNLaobTDWi4v4lejw8fhO/dednlMqknZJqGOMa9dVX7S2TUoOio2J0++am4HbBDgSY5H6/UqyxtZtVpGbMDPiOV+PNa7sqNSxlEi6c2CRyQrs3KlYarFlFTlN3VA9iHTzPjp5CFGJVjTrsIgiLROpk8TPLoo1TBGJFxfS51MW8kSjJQkQiHZqGAJMDTp4K/wm/wBjaeH/AA7azuz4TdzRya7UKgpUi4wNUtWllJHJRZL7TLYdxuOqVnl9RznvOrnGSYTQpcyB9fQJDa3qkAUoKY6n2SuqTrPqjIkLEBlHBdU4/Npy4lNwlDud0CvdJSEQuzVHAR14pslALp6C6y5QLCQpF0GoOUq7DEppoEpv++XVei7v/GF9BtNlaiKjabMrSDDybAFxPT6rzctQSq5YY5e1plcfTVbe+I+KxNcVQ7sgx2amxujY0kn5j4qm23vBXxdTtK9QvdEcgByAFgq5IkxxnqIuVoT1GnPBNNU1tQZYVkOW4fQx5KyZXblAAg6db8IXOFoAghwI4zNxOhHO/DkuHskgT43sY5crKq3pWYw/6jvEoTdR0klKrKuEIQgUOXQqmZm64QgVzpXTKROgXIVvgrNd+l30RMQcC+HW/wADim8RUlxjmuM5iOBXCIPFqUBcTZAKDolJKEiBCFwnAuHIEQhCAQhCDtjV3C5bokQOSguSwm3oHbJt9O0pGpxp7p8kDEJE6ahygTa9k0gFMw+Ia2CBJ5uuPRQ0oQWw2wePHWLBV9XEaxomUiJ2VIlCREP/2Q==">
            <a:hlinkClick r:id="rId3"/>
          </p:cNvPr>
          <p:cNvSpPr>
            <a:spLocks noChangeAspect="1" noChangeArrowheads="1"/>
          </p:cNvSpPr>
          <p:nvPr/>
        </p:nvSpPr>
        <p:spPr bwMode="auto">
          <a:xfrm>
            <a:off x="53975" y="-1790700"/>
            <a:ext cx="4572000"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red-pill-1upqoe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1600200"/>
            <a:ext cx="5092700" cy="4172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5359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matrix?</a:t>
            </a:r>
            <a:endParaRPr lang="en-US" dirty="0"/>
          </a:p>
        </p:txBody>
      </p:sp>
      <p:sp>
        <p:nvSpPr>
          <p:cNvPr id="4" name="AutoShape 2" descr="data:image/jpeg;base64,/9j/4AAQSkZJRgABAQAAAQABAAD/2wCEAAkGBhQSEBUUEhQVFBQWFxQXFxgXFhcWFBcXFBcVGBQWFBUXHSYeGBkkGRQUHy8gIycpLCwsFR4xNTAqNSYrLCkBCQoKDgwOFw8PGikcHxwsKSkpKSwpKSksLCwtKSkpLCkpKSkpLCkpKSkpKSkpLCwpKSkpLCkpKSkpLCksLCwpKf/AABEIAMsA+AMBIgACEQEDEQH/xAAcAAABBQEBAQAAAAAAAAAAAAAAAQMEBQYCBwj/xAA7EAABAwIDBQYEBQMEAwEAAAABAAIRAyEEEjEFBkFRYRMicYGRoQcysfAUQnLB0WLh8SNSgpIXM7IW/8QAGQEBAAMBAQAAAAAAAAAAAAAAAAECAwQF/8QAIhEBAQACAgICAgMAAAAAAAAAAAECEQMhEjEiQTJRBHHw/9oADAMBAAIRAxEAPwDw/tDzPqjtDzPquUIOu0PM+qO0PM+q5Qg67Q8z6o7Q8z6rlKAgXtDzPqjtDzPqgtulhAnaHmfVHaHmfVS6uFDj3OXNNHBulE6M9oeZ9UdoeZ9VMobNJmTonKezATEmfZRs1Vf2h5n1XUu6+6u6ezQPyj78VOxO78Ma8vZlMxe/dY50EcNI8VHlFvCssHE8T6roNd1VmzDNBFxcnw+7KSzBgC8meQKm2RExqih3Vclx5n3Wip4LNZq7/wDzT3hjmgODmOdAMuAaYMhR5RPjWZ7Q8z6o7Q8z6qzrbMHUFRKuAIU7VssR+0PM+qO0PM+qcdhnBd08C52gUmjHaHmfVHaHmfVSKmCLRJKYDZRBO0PM+qO0PM+qHBD2EGDqEB2h5n1R2h5n1XKVB12h5n1R2h5n1XMoQdZzzPqhcpEAhCEAhCECwuhTPJS6FCcg5yT+331VpUwsN+UxzhRbpaY7VWEpAnKRc6J6rg7LqtRgZhqCrDsZZKi3S0x2qcMzhxt7rT4Q/hWNrvp06jXEgtfOZv8AWBpHXhCzNJ+WqLSrzbFR7qbGuY5ovl4a6wCdFGXsx9UxtHazH1CGNa1ryTYdGiJ4Cxt1K62awveGsE3VDTomM2gaYN736LUbpBgrt7ScnGJ/ZMpqJwttbXaez2YTCtcG03VHiHfmc2Rw4LDHPiHhje61nGLgEEea1u+u0MzMrKeVvBxm4HIrNbtOseZcZ+/JYb8cbk292StJsbdxjYysBPM3PqVpaW7Etkj9gpW7WEzQeg4LajDDJEey5scLn3ajLPxuo8f2zu1Yj5fBYtuIqYPEsJ4TBmJB18F7ftzCNg2heS/ELDDI1w1a72P2FpxW45eN7lRldzZ3A7NbXYXU5e8mS0DvC+scQq7aWzgx0FRd15JBc5wE3LQZjyWr3m2WwUw5hF9QWlrxxBIJmOq3vVTO4xVYhusLX7v4ZmekxzGOc45SyJPeu5zjz0A5RwWB2hOeBwvZaHdHazaWIpVKhhrZcTroCfcwPNaZTpnjZtG31wbaOKqUmGQw/UC3v7LOMarDamO7avUqON3unxvJSUMOCT93V51Gd7qM/DhoBJueC4qBzjJCmNoZqpnRsD0VrS2cHakDpqfRRcpEzG30zEJFb4vZgDiGmfIg+MFVCmXatmghCFKAhCEAhCEAhCEFxg23pnhl4zFomDMangtnt+k1lKi1v5mBx+XXxF/XmsNs9/y+YNuGok6LQ47EEsF9B6dFjnO46OK9VQ7QrRbidU6zaJ7ODwGvHSyrmg1H+JU/aGHysHh9haa+mW73YrxW74d1WgeBUpyJ6c/FZ9tHuEq/2Ax1QNa0SVGf7W4/eqijZQcOp9f8qZs+pVwpLHty3BGYQYOhAPD+yvsHu/VLpa02NiQcs+MdFR737WNZwzd1zBl+YmSNbcJt6Kky8ummWMw7i9bt1rqZZiHl9jlblLzPANA0KptjvNOk6sZY2dYkjoAbFxVBsol+IpAuiajBMkRLgJkcp9ltsZgatejXw4c19YVjPBr3NcZidJ1Vc5MZr9omVyu0/C/EhlEA0sW90R3H4QCeheKhHO+VbEfFBgw3bFrgO8D3H5JAmQ+MpF9AZXmmB+FWLqkufTFFggnvBxPRgBMknnC9Nq7r5tmjDloiC3KIkeXMa+SpyXGWSIxlvtn8X8QKFQEnaTW69xuBqz4Z3SPOFmd6Kfa0W1CQWuiHAEAzBBg6eCad8JMYHRkDw75age1rR1c097yhbLF7LGGw+HoNDajmFrQCAQ53UGxve/JOS442XEx39sFu5i6eHbUzucHiMrQ0OmfzSTZWVXeLt6Lm1KwAGjcoDj7fVZ7eiadZ7Q4k03Fkuu5xbZ0nj3pVVhahe/qtvGZTaPO49LHGbOe1xdcAjL4zePouabQB4Dgttu8aVWkKVakXGHZXdq1gBPEB0S7zVJvLsD8NUymYIzCYJg8DlJHBJl9J8ftj3ugEdVOw9VrW5jfl1IUJ9I26z6yihTJWjGXSdhT3ieJv6rfbhbFpYiq4VLw2wmJK8zZiiLclsd09pFr2va6IB462uPFZ8kbcV+kXbeDjEENE5XkRBNhPCZOn1WSqjvHxK2G160vLiPzFxkF3M3g+6xrjJlTh6V5eqEIQtGQQhCBEIQgEIQgkYepHqL3+i1Jw+ejF7Xnu6ek+6yVNy1+AqDILjTisuS67b8U3uKvZNBlN57QlvIjSPK6b23UAgN06aKbiaPEKhxggwpx7u1cvjNHalcdmBPBS9gY91JwcDEHgqcqSA5jQYsbq9nSkve3o2K39eaDqeUFx+VwJaYI/NBgxKwVbDuqEwJI1P8lRaeNOk/2W0wuCbUDG0ZjK21i51R1z7rP8Gs+bG1nOGU5Q3LaRz5lanYO1f9bOfzwT+rn6yq7bdAMEOBaZMjnzUHZeOABafEJlPPFWfHJ75TrsrYUtquLWGziHFh7pB+YXGiraey8BADcQ8AaM/FPHn82b3VHsaqzE0GhzA8hwIBktn+pswdTrZaFuFxoiG0eyH5fw9OI5TquPG/Va2LdmMDKAa1xcAIDicxPUnivPt5NtBtZr3ExTM24u/KPVXePrChSIawMJJJDRDZOsDQX5Ly/fDaOZzaYMxd36j9+6njx88kW+M2qsfiTVeSbkkk9STdO4rIauanSNJkAZcxdBiJzEcTdT92atJx7Ko0Z3FoZULoazo4aQefPVaPaG7Lacz3YAkOgEzyHELsuXj1pTHHy72vfhS+m7OKhJc2HC2YwNYgWvF1D+Jj6Zql7Dq2DLi58tJ+abjw6LFYnaFTDOzUXuZNpaSCAdRI4WVe7aTqlnEkk24lR477WuWqaoGYE8T5Lujd/7qCXQU5h8QQVow2udobIpmnnD8rg0kgx3iOA4pN38M4nja9hMDjpdR6TJN7qxpthlrKl6mm2MluzG1sSIItobHMNbSI1PQ21WeKstqVTpPLj53b52Piq1Wxmoyyu6EIQrKhCEIEQhCAQhCBQtNs93daRpCzTNQtNsmDSCz5PTXi/JIxAhqzOOMvWmxJWYxTu+VHH6W5jMSbKRUoOyixgeijAq4dtFjWgamNB/K0rKSX2qMvPVaPYeIayHggOF4N5I4RzKqKu1J+VjR4iT7pMM+GzxNh05nySzZLpN3j2s7EVnPeRJ4CzWgaNHQe5kqprsykRyBT1SqCA1ogTc8XH+F3tRkOHgpQtN397XYcZSC4aiDcLW/wDmJ0AQ4CI4LzFELO8WNu1vOtdt7fx1ZmVjS3mTr5LJPcSZNykXdES4BWxxmM1FbbUxtLKym/SZB8Pvgt83bBrYFrJa9zYaxzsxqANF2ZtIAjW5B5grH1GFtEZbgayBfmjZ9UFppzZwuJu1w+VwkaCfQqbNpxurtG2mczw0kCxPmm8DRiSbcDrJHIRoo9R72PIkyLXv9U4zabhqAfKE0b72axjpeSNOHTommC4XVV8uldgjKOcqVVxhKcgKxrfJY+KhYFwgFdYmrayxvddMsmKl2i+XROk8Z/woiexR73+P2TK2cwQhCAQhCBEIQgEIQgULRbLd3QByEclnFf7IpOLBAcddCPpqq5el+P27xmLPGVQvdJJU7abiTF48CPJRK2Hc0d4R04+YTGaM7umQn6OEzECYm56D7CTDU5zdGOK0G7GA7ShiHD5qYa4f8ZdHnB9FZRSVdnOBNjaPfRFRk2EWsBN48DfVb/dXBU8TRr4iq4MazLJP+7Jp/wBvqs7jMDTe6AcjbOOYGQQL5RqRxlBRUKBzi2nO3rKc21SLapBsQAP5nqrjAYTIHZM2XLJLtSAQCWsMjmJMqnx9E91x0cCfdBAC9Y3BwGErYKoalCk7I0ySxpfYa5jefM9F5SAvTvhls8sc6jUJb29EVBBLXBj8wbB07zQD4OWfJ6HmmJIzugQJMC9hPW65pfMPEK63r3cdg8S5jrtJJY7mJ4jgQbEKu2dRl3gFeXYtjVMABupPN3jMC39lGq0v0iNC2XHwOXQ+MK5otLmZHNDrHKLZhOpY0jK42uD6hMDBAjvGbCA45deTXQ30JUiPsnDtq4imxwBL8zTcT8pg6noU7tbdfLWAY6WvLmgm0OB4jkbeqnbOwrm4qgWsMMz5u7YFzSG9LxZXW2nsoinUfcF7YHIyZB8IUDzivh8o/qBLXDqNPb/5KjhSe0LnuJ453ezlGFlI0GxagtIkJ7aDYJI0KrMPLRIHc4H9l3Uq2kSRFlTXe2vl8dKurqVwldqkV2QQhCAQhCBEIQgEIQgFpNiO7gHBZtaPdxwLYm44LPk/Frxfkk43DS2wWcxdYuMOMkW9NFdbw7Ryns2HlmPLoFQU5myce/HtPLZvUKx8THEEeoWn+HmKDMQ5rpy1KdRvmBI9p9VS47ZRZSZVaczHyJHAjgeSNjbT7Kqwn5Q6T5gtPsStGL0H4dYdj9lYxj9HVMvgcgyuHUODSsbiGFzmkmC90PvplkPn3PmFcbq7b7LBVmDV1bygt1jwCocbWzPef9xJH0d7fQKBcbNrirVdFmAZWjo0Hn1k+JUvG7NzURAsGgjpNj9FX7FqCiwueLMBjhLj9eC1+y8G51FufixhMzYPJgAx090o8oLYcRyJXq2G2q92PZXw9HtO0oUMlOYDW5YdHMAgiPHWAvN9vYUU8TVaNA4wtz8MsTmLJN6Ti25/I7vDqBJN+FukUz9bCfGPFsLqAbr/AKhPMAENA8LGOgA1BWJ2GyXOPIA+6uPidi8+0qoGlPKzzAl08JzOOllC3Vw2btejW/VThNYwasYInDg6mZBHD+NeSg4SqaFVrmk5SRycJm4M2C1G7WzppVKZiMsibxyhZnbtE0X906jT+p3y+/FSGN78aKdQVKEM7RxgNgdykOzl0WJL3VL8bdFnNp7RLqTWEkhr3H2H90m1q5qPcROVjWsEmbD+dVX13SfGD7KwRr/4UrarQKkNvAaHHgXQC6OQkwPBQ2GCpLmOfFruMydSTqfBBMwVYOo9mdQZjmP7H6qdjcG1tMEBwkcS2Ji8ADRUFKpkfIvB9VoMfiRUpCHBwAPiOh5Kl6rWXcZtyRBSK7IqEBCAQhCBEIQgEIQgVWmz9oii3MAC+CACJF+JHRVSWU1tMuiveSSTclOYYGZH8+yZXQcQiEnE4g3A7oMZmj5ZHEKIunPJ1uuUDtLEuaIBhO0cY7MCTMFRUqDQ1Hh7mNbpmAPgT3T98l6bgnB2IfSEwzKyf0w3yvmXmO71durolmvPI62YdWkg+q9F3LxdOK76r2te+sZPLLJaRficwVaMD8QmZdoVYGoYfVoXe4G1exxVz3S2T/wk+ds304pvfzEh+NcWmRlaJ8JWdZUINjGvuIPsVNm5oP7RxZrVn1DrUe53/Yk/utl8Pdl5sPiak/I6kCOneP7+ywzXLcfDPGZRjWnQ0A7hq14AN/18EG/3YNMNL3FoiAedjAhZ7f7D02tNVkFgZnOnzVHFlJsj9NVw/Qq/dzaLQXOdEMDqhOUmANCY0kmPGFmt7NvVak0nEAZzUc0WAcQAGxwygBscMpUSDPGuYIkwTJHCVwSkSKw7pPgzAPjp6cVZ0nzIBmo4QTqGN5DqeJ4XVSu2VSBAJEoO8TSDXQDIFp4EjWOiSlWLZjiIK5c4lKaJiSI8UHLjdcoQgEqRKgEIQgRCEIBCEIFBTlJ7Z7wt0TcLrsjyPogd7MHQx1P78QmChCBEIQgEIQgfwmILHBw8+oOoKte0qEBjC6SREcW3y+J4KjVtsnFlsQe8zvN8OI8tUETaDXB3eDgQI7wg2UeVabfxDnlhe/OYdoIAE2HU8VVNKB/EVASSGhoOjRMD1urPd2s5ra+QElzGt6AF0knkIaqUuV1u/hS9la8MDQ5+skCcrBHFzsrR4oHsNtItDnOGZjSOgdUAd2cxeBd0ccoHFUFaqXOJPFWW2KuUNpNsGfNGheYzn1AaOjBzKqkAhCEDrh3RYcbjrwP3xTaA6EEoJNDHZfygrrEYjPcnyAsP3JURCBTCQpYlJCBEqRCBUIQgRCEIFaF7BsX4W7OdSY5+Iq1XFoJylrGSRJy2JjzXj4Ck0cdVp/K97fBxHsqZzKz43S2Nk9vY6GwsDhHxTaHAkf8Asc0mTFgXQti3ZtIU9GiZMWI7xmAvJ/hlsIYuqa9d73mm4ZB83eAmSDbkvWsbtAZQ0MdOkQGt6XJgeq83lnjbu7rqx7k1Hmm/u4VNwNXDNy1OLB8r/AcHWOmq8ubQcTABn71X0ThTSdWyucHVHT3ROUR+Vpi+lz0WW+Je6VNjPxVJuR4IFQCwcHEAOMfmBIv1W/Dy5Y/HOf0yzxmXeLyH8M7kmiFbPeM7SdJv4KFj6YDrXC7mNiKhCEQE/h6paQ4atP2D0TCl4OgXTCBcfUkiNOHgbgeVx5KIu3+3ApKbZPL7sEHKsdiY8Un5nXDZcBEy5oPZ+WYg+ShVqOUwU2EHVR5JJPFcJSkQCUBIlBQL2ZSBqlUKhkWGvrzutBuxuqMZiG0pLQZc92sNGob1kgKuWUxm6mTfpV7vbtVcZUyUxAHzOPyt/k9F6nsr4QYUNAqdpUdzzZR5Bq02E3Up4ai1mHAaADrqSdS53GefhyhScHj2g5c4a4WgkA/38l53J/IyuXXUdOPFNMJt34RYemTkqvYbwCQ4RqNRPus9R+D2LqNzMfQNzAL3AkDj8sD1Xpe/uzqtWjmwlZzajIdllpaQAZGhOY+MLyrCfE3FUxENJnqL+C2wy5b3jdq2Yfal3j3RxOBc0YinlDpyuBDmujWC3j0N1TK83i3sr4yBWNmkkNGgJ4+io1147137YXW+ioQkVkBOUaWYwm1P2eALk8fLohHX4QACBrN+NhonNobNIa1zYIIiARNgCTHn7pzHYnLOWInjB68DIIvfiqztHHjp1uoT01vw23s/CYgMef8ATeQD0Okr3PE4prm6m+jgJ8tI818tly9B3L+KL6OSjiu/Rs3P+do68x7rl5+G35YtcM/qvWcPg6FMhzcud0z/ALzzNhIF/C6pt/q7X4Cv2cnuubx1brDXX1GvRS9sY/DtFFxrWq2pua8akTryhdv2I6xJEOgZmyZng4HgdJC4bllLu/TeSPnnFO++ajOdK2XxP2PQw2KDKNiW5nsGjXE8OhF1jF6+OXlJXHZq6IhKWlDmkaiFZBFJwGIyPHI2PgVGSwgdxQAcQNBb76poJSkQLKRCCgRCEIBCVKgcpG4lej/CrEBuKfoTkA6a/wBl5vTaS4AcSI817Vu9uc7BNDic1VwGZw0aLHIxv5v39lzfycpMNX7a8U3kvdk0KVSvWqUaxqPf45Wh5kZSdYiOih7PwDKOJ/ChpeS3M97j3RqZLAI1tPMgXT+C2d2QAYBTuO84FtV17Bup5KTvDtajg2driSL6NEuc49Oa8+XyupNvRz5pu/qz/enG9u1qWCwhcQ0E2AtLiei8Aw1F73l7RxJnhJkwrTfPe52OrZoLabbMZOg4k9SoNLaobTDWi4v4lejw8fhO/dednlMqknZJqGOMa9dVX7S2TUoOio2J0++am4HbBDgSY5H6/UqyxtZtVpGbMDPiOV+PNa7sqNSxlEi6c2CRyQrs3KlYarFlFTlN3VA9iHTzPjp5CFGJVjTrsIgiLROpk8TPLoo1TBGJFxfS51MW8kSjJQkQiHZqGAJMDTp4K/wm/wBjaeH/AA7azuz4TdzRya7UKgpUi4wNUtWllJHJRZL7TLYdxuOqVnl9RznvOrnGSYTQpcyB9fQJDa3qkAUoKY6n2SuqTrPqjIkLEBlHBdU4/Npy4lNwlDud0CvdJSEQuzVHAR14pslALp6C6y5QLCQpF0GoOUq7DEppoEpv++XVei7v/GF9BtNlaiKjabMrSDDybAFxPT6rzctQSq5YY5e1plcfTVbe+I+KxNcVQ7sgx2amxujY0kn5j4qm23vBXxdTtK9QvdEcgByAFgq5IkxxnqIuVoT1GnPBNNU1tQZYVkOW4fQx5KyZXblAAg6db8IXOFoAghwI4zNxOhHO/DkuHskgT43sY5crKq3pWYw/6jvEoTdR0klKrKuEIQgUOXQqmZm64QgVzpXTKROgXIVvgrNd+l30RMQcC+HW/wADim8RUlxjmuM5iOBXCIPFqUBcTZAKDolJKEiBCFwnAuHIEQhCAQhCDtjV3C5bokQOSguSwm3oHbJt9O0pGpxp7p8kDEJE6ahygTa9k0gFMw+Ia2CBJ5uuPRQ0oQWw2wePHWLBV9XEaxomUiJ2VIlCREP/2Q==">
            <a:hlinkClick r:id="rId3"/>
          </p:cNvPr>
          <p:cNvSpPr>
            <a:spLocks noChangeAspect="1" noChangeArrowheads="1"/>
          </p:cNvSpPr>
          <p:nvPr/>
        </p:nvSpPr>
        <p:spPr bwMode="auto">
          <a:xfrm>
            <a:off x="53975" y="-1790700"/>
            <a:ext cx="4572000"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p:cNvSpPr txBox="1"/>
          <p:nvPr/>
        </p:nvSpPr>
        <p:spPr>
          <a:xfrm>
            <a:off x="1371600" y="1952624"/>
            <a:ext cx="6324600" cy="1200329"/>
          </a:xfrm>
          <a:prstGeom prst="rect">
            <a:avLst/>
          </a:prstGeom>
          <a:noFill/>
        </p:spPr>
        <p:txBody>
          <a:bodyPr wrap="square" rtlCol="0">
            <a:spAutoFit/>
          </a:bodyPr>
          <a:lstStyle/>
          <a:p>
            <a:r>
              <a:rPr lang="en-US" sz="3600" b="1" dirty="0" smtClean="0">
                <a:latin typeface="Calibri" panose="020F0502020204030204" pitchFamily="34" charset="0"/>
              </a:rPr>
              <a:t>Talk at your table – how would you define “matrix”?</a:t>
            </a:r>
            <a:endParaRPr lang="en-US" sz="3600" b="1" dirty="0">
              <a:latin typeface="Calibri" panose="020F0502020204030204" pitchFamily="34" charset="0"/>
            </a:endParaRPr>
          </a:p>
        </p:txBody>
      </p:sp>
    </p:spTree>
    <p:extLst>
      <p:ext uri="{BB962C8B-B14F-4D97-AF65-F5344CB8AC3E}">
        <p14:creationId xmlns:p14="http://schemas.microsoft.com/office/powerpoint/2010/main" val="267127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  ‘mixed’ organizational form in which normal hierarchy is ‘overlaid’ by some form of lateral authority, influence or communication… there are usually two chains of command, one long functional lines and the other along project lines.”</a:t>
            </a:r>
          </a:p>
          <a:p>
            <a:pPr marL="0" indent="0" algn="r">
              <a:buNone/>
            </a:pPr>
            <a:r>
              <a:rPr lang="en-US" dirty="0" smtClean="0"/>
              <a:t>Larson and </a:t>
            </a:r>
            <a:r>
              <a:rPr lang="en-US" dirty="0" err="1" smtClean="0"/>
              <a:t>Gobeli</a:t>
            </a:r>
            <a:r>
              <a:rPr lang="en-US" dirty="0" smtClean="0"/>
              <a:t> (1987)</a:t>
            </a:r>
            <a:endParaRPr lang="en-US" dirty="0"/>
          </a:p>
        </p:txBody>
      </p:sp>
    </p:spTree>
    <p:extLst>
      <p:ext uri="{BB962C8B-B14F-4D97-AF65-F5344CB8AC3E}">
        <p14:creationId xmlns:p14="http://schemas.microsoft.com/office/powerpoint/2010/main" val="2000846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“The biggest mistake people in matrix situations? Assuming they can’t do anything about it.”</a:t>
            </a:r>
          </a:p>
          <a:p>
            <a:pPr marL="0" indent="0" algn="r">
              <a:buNone/>
            </a:pPr>
            <a:r>
              <a:rPr lang="en-US" dirty="0" smtClean="0"/>
              <a:t>Executive Coach</a:t>
            </a:r>
            <a:endParaRPr lang="en-US" dirty="0"/>
          </a:p>
        </p:txBody>
      </p:sp>
    </p:spTree>
    <p:extLst>
      <p:ext uri="{BB962C8B-B14F-4D97-AF65-F5344CB8AC3E}">
        <p14:creationId xmlns:p14="http://schemas.microsoft.com/office/powerpoint/2010/main" val="1789266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ecx.images-amazon.com/images/I/515rUi0n1n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1066800"/>
            <a:ext cx="310515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9847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772400" cy="1143000"/>
          </a:xfrm>
        </p:spPr>
        <p:txBody>
          <a:bodyPr/>
          <a:lstStyle/>
          <a:p>
            <a:r>
              <a:rPr lang="en-US" dirty="0" smtClean="0"/>
              <a:t>Matrix</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24355353"/>
              </p:ext>
            </p:extLst>
          </p:nvPr>
        </p:nvGraphicFramePr>
        <p:xfrm>
          <a:off x="457200" y="1600200"/>
          <a:ext cx="8229600"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845613" y="1600200"/>
            <a:ext cx="1981200" cy="461665"/>
          </a:xfrm>
          <a:prstGeom prst="rect">
            <a:avLst/>
          </a:prstGeom>
          <a:noFill/>
        </p:spPr>
        <p:txBody>
          <a:bodyPr wrap="square" rtlCol="0">
            <a:spAutoFit/>
          </a:bodyPr>
          <a:lstStyle/>
          <a:p>
            <a:pPr algn="ctr"/>
            <a:r>
              <a:rPr lang="en-US" sz="2400" b="1" dirty="0" smtClean="0">
                <a:solidFill>
                  <a:schemeClr val="bg2"/>
                </a:solidFill>
                <a:latin typeface="Calibri" panose="020F0502020204030204" pitchFamily="34" charset="0"/>
              </a:rPr>
              <a:t>Start with</a:t>
            </a:r>
            <a:endParaRPr lang="en-US" sz="2400" b="1" dirty="0">
              <a:solidFill>
                <a:schemeClr val="bg2"/>
              </a:solidFill>
              <a:latin typeface="Calibri" panose="020F0502020204030204" pitchFamily="34" charset="0"/>
            </a:endParaRPr>
          </a:p>
        </p:txBody>
      </p:sp>
      <p:sp>
        <p:nvSpPr>
          <p:cNvPr id="8" name="TextBox 7"/>
          <p:cNvSpPr txBox="1"/>
          <p:nvPr/>
        </p:nvSpPr>
        <p:spPr>
          <a:xfrm>
            <a:off x="3581400" y="2139620"/>
            <a:ext cx="1981200" cy="461665"/>
          </a:xfrm>
          <a:prstGeom prst="rect">
            <a:avLst/>
          </a:prstGeom>
          <a:noFill/>
        </p:spPr>
        <p:txBody>
          <a:bodyPr wrap="square" rtlCol="0">
            <a:spAutoFit/>
          </a:bodyPr>
          <a:lstStyle/>
          <a:p>
            <a:pPr algn="ctr"/>
            <a:r>
              <a:rPr lang="en-US" sz="2400" b="1" dirty="0" smtClean="0">
                <a:solidFill>
                  <a:schemeClr val="bg2"/>
                </a:solidFill>
                <a:latin typeface="Calibri" panose="020F0502020204030204" pitchFamily="34" charset="0"/>
              </a:rPr>
              <a:t>To get</a:t>
            </a:r>
            <a:endParaRPr lang="en-US" sz="2400" b="1" dirty="0">
              <a:solidFill>
                <a:schemeClr val="bg2"/>
              </a:solidFill>
              <a:latin typeface="Calibri" panose="020F0502020204030204" pitchFamily="34" charset="0"/>
            </a:endParaRPr>
          </a:p>
        </p:txBody>
      </p:sp>
      <p:sp>
        <p:nvSpPr>
          <p:cNvPr id="9" name="TextBox 8"/>
          <p:cNvSpPr txBox="1"/>
          <p:nvPr/>
        </p:nvSpPr>
        <p:spPr>
          <a:xfrm>
            <a:off x="6324600" y="2029598"/>
            <a:ext cx="2133600" cy="830997"/>
          </a:xfrm>
          <a:prstGeom prst="rect">
            <a:avLst/>
          </a:prstGeom>
          <a:noFill/>
        </p:spPr>
        <p:txBody>
          <a:bodyPr wrap="square" rtlCol="0">
            <a:spAutoFit/>
          </a:bodyPr>
          <a:lstStyle/>
          <a:p>
            <a:pPr algn="ctr"/>
            <a:r>
              <a:rPr lang="en-US" sz="2400" b="1" dirty="0" smtClean="0">
                <a:solidFill>
                  <a:schemeClr val="bg2"/>
                </a:solidFill>
                <a:latin typeface="Calibri" panose="020F0502020204030204" pitchFamily="34" charset="0"/>
              </a:rPr>
              <a:t>All this requires you to</a:t>
            </a:r>
            <a:endParaRPr lang="en-US" sz="2400" b="1" dirty="0">
              <a:solidFill>
                <a:schemeClr val="bg2"/>
              </a:solidFill>
              <a:latin typeface="Calibri" panose="020F0502020204030204" pitchFamily="34" charset="0"/>
            </a:endParaRPr>
          </a:p>
        </p:txBody>
      </p:sp>
      <p:sp>
        <p:nvSpPr>
          <p:cNvPr id="4" name="Right Arrow 3"/>
          <p:cNvSpPr/>
          <p:nvPr/>
        </p:nvSpPr>
        <p:spPr bwMode="auto">
          <a:xfrm>
            <a:off x="2971800" y="2122865"/>
            <a:ext cx="883699" cy="461665"/>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0" name="Right Arrow 9"/>
          <p:cNvSpPr/>
          <p:nvPr/>
        </p:nvSpPr>
        <p:spPr bwMode="auto">
          <a:xfrm>
            <a:off x="5436585" y="2139620"/>
            <a:ext cx="883699" cy="461665"/>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1" name="Text Box 5"/>
          <p:cNvSpPr txBox="1">
            <a:spLocks noChangeArrowheads="1"/>
          </p:cNvSpPr>
          <p:nvPr/>
        </p:nvSpPr>
        <p:spPr bwMode="auto">
          <a:xfrm>
            <a:off x="593725" y="6507163"/>
            <a:ext cx="2484976" cy="276999"/>
          </a:xfrm>
          <a:prstGeom prst="rect">
            <a:avLst/>
          </a:prstGeom>
          <a:noFill/>
          <a:ln w="9525">
            <a:noFill/>
            <a:miter lim="800000"/>
            <a:headEnd/>
            <a:tailEnd/>
          </a:ln>
        </p:spPr>
        <p:txBody>
          <a:bodyPr wrap="none">
            <a:spAutoFit/>
          </a:bodyPr>
          <a:lstStyle/>
          <a:p>
            <a:pPr eaLnBrk="0" hangingPunct="0"/>
            <a:r>
              <a:rPr lang="en-US" sz="1200" dirty="0">
                <a:latin typeface="Times New Roman" pitchFamily="18" charset="0"/>
              </a:rPr>
              <a:t>Source: </a:t>
            </a:r>
            <a:r>
              <a:rPr lang="en-US" sz="1200" u="sng" dirty="0" smtClean="0">
                <a:latin typeface="Times New Roman" pitchFamily="18" charset="0"/>
              </a:rPr>
              <a:t>Master the Matrix </a:t>
            </a:r>
            <a:r>
              <a:rPr lang="en-US" sz="1200" dirty="0" smtClean="0">
                <a:latin typeface="Times New Roman" pitchFamily="18" charset="0"/>
              </a:rPr>
              <a:t>by </a:t>
            </a:r>
            <a:r>
              <a:rPr lang="en-US" sz="1200" dirty="0" err="1" smtClean="0">
                <a:latin typeface="Times New Roman" pitchFamily="18" charset="0"/>
              </a:rPr>
              <a:t>Finerty</a:t>
            </a:r>
            <a:endParaRPr lang="en-US" sz="1200" dirty="0">
              <a:latin typeface="Times New Roman" pitchFamily="18" charset="0"/>
            </a:endParaRPr>
          </a:p>
        </p:txBody>
      </p:sp>
    </p:spTree>
    <p:extLst>
      <p:ext uri="{BB962C8B-B14F-4D97-AF65-F5344CB8AC3E}">
        <p14:creationId xmlns:p14="http://schemas.microsoft.com/office/powerpoint/2010/main" val="1068860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Partnerships</a:t>
            </a:r>
            <a:endParaRPr lang="en-US" dirty="0"/>
          </a:p>
        </p:txBody>
      </p:sp>
      <p:sp>
        <p:nvSpPr>
          <p:cNvPr id="4" name="AutoShape 2" descr="data:image/jpeg;base64,/9j/4AAQSkZJRgABAQAAAQABAAD/2wCEAAkGBhQSERUUExQWFRUVFxgYGBgXGBcYGBYUFxgWFRccGBgbGyYeGBskGRUVHy8gIycpLCwsFR4xNTAqNSYsLCkBCQoKDgwOGg8PGiokHyQpLCwsLCwsLCwsLCwsLCksLCwpLCwsLCksLCwsLCwsLCwsLCwsKSwsLCwsLCwsLCwsLP/AABEIAMkA+wMBIgACEQEDEQH/xAAcAAACAwEBAQEAAAAAAAAAAAAEBQIDBgcBAAj/xABREAABAgQDBAUHBQoMBgMAAAABAhEAAwQhBRIxBkFRcRMiYYGRBzKhscHR8BRCUtLhFiNTcoKSk5Si4hUzQ0RUg4SjssLT8SQ0YmTD4xdzs//EABsBAAIDAQEBAAAAAAAAAAAAAAIDAAEEBQYH/8QALBEAAgIBBAIBAwMEAwAAAAAAAAECAxEEEiExE1FBFCJhMkJxI6Gx8QWR8P/aAAwDAQACEQMRAD8A0+F4MtRAXpydvdDids+nLY35RKjr8zdU23vDQLjwyuyzrW3WRl6MrN2dURZMCfcnMJ0bnGymTGhXVVvGLWow8IKF05/CM/N2Vy+cpu6A6zAVINi78faY0asQDXvEF1wUGOhh8bpD1GT7RkplPl1UIgiYXtc7o0c3CJatCR3x9IwOUNS/oaNKtWCnETSqaarzR8eMEpoqjTLD2kw+UgukEHtvBKi9goD8mJ5QMIQysOqH0HiPfDGRRTfnese+J1XSalVhvAue4QRTVJWnzhzYi/IiJvz2C4snKoDvI8YLpsNSC5uRFaFG3WvBCVwyOBU8hiJCYmJaYGQuJhcaE0Z2mX5REg0CmbEDN9MRtE2NhU5bCA5tSIqq8TRLTmWoJGjnR4ro61E5OZCgpOjjceBGoPYbwIcY47LhOBj0I3wHi2OSKVLzVZe5453X+V1RmvKTllhExLFiSo+YvSzHLbS57I0V1Sn0gZ3RgdTVUpQ2dSUu7OWdtYwu2flITJSEyGzkqBUQ4QkEpzWcPa2rcLMc1he2U6dLVOq5jy3KUJQE+e5JKxfLbiL21FiFis2lXKE6WoCa75GBKiSAxBsU2UebRojXtfJnsszHKJYftAoy1/KZipjOJIKippqic3WKejUMliC/nAgPp4vyjT0yDKSpCAQtKkJlhKEpXZxlsSdOzvMZHEK8k3VcADsCQGADC0L0VG5i2/45xsUUYHKTG0nHVoRMRmdM1ORXnFk5gslgQHJTqX3wHTVK0uhCiQoZeADqCur9G4Be2+K1pAS7Ab2vp3x6oJDcFZT+zmPrg0AuuDq2weP0CafJPnTErAVZQBlpW9jLOubTgObPG6neUSllSMySFFmFw5N2KtC1g57ecfm41VraO7qIHx9keTJ5IZ1EEObv49jARE0nyCnYuE0dJxfyrzl9WaZa5euUBio6pCiNUvcje0CzvKYmYcxM5DhIyomEJGVITa44RzaYt7Hk9+54+TSnh64vdzkuMGlzI/SmCVANt8aqgkBQePzvgO3HQXGZaiTmzqOXWzAb+23KN5hPlWBNwE2uxPtjyNejs012+UN0T0lsFe81s6RXygk84QYnKfSMntJ5RwtPUJBG8Kv6IzlN5TVIl/fM0w5j1nuE7ue/X0wq3RW3zdtccL18lV1+Fpzksm2XLMQMsxlx5R5eVJIOYk5gD5o5kBz2QYvbOnselSHHbv42seyL+mvj+qLOlC6D/ch0gqG+LflJ7YzqttZASFdIOto4VyLsLQAnbYLVlTNAuwswPeRBx01r+H/0SV1ftG2M8kbxyiIWeKvRGRoNrOkJQmYlSi7cbcLaWhjS4stIykBZGpBc34xUqZx4YKlCXKNLKm84uCn4xn044fomPZW0TnS3EMb7+UCoyBaRo0SoJlpMJKfGkmC04uN0HF4FShIbpieeAU144xntscflSpCwuYUqKSUpScqlEbnbR24HhD4NyaijNKOFlmrXVJu6hbW4sN/KEOJbUhK8kkylniV2FibsLacfAB44bWbRTFkuoszAcAdwbdzhf8sVqFEco6sNE+5MxvUekd6xnaGV8kHSTgla7K6FQzN1g28hyGtv3tHPqXaqbKzpkzFjrN0qi5yWZIHmjQ7rO1haMMa4qt7fCC5VYySCXf0nf3Rphp4wWOzPZbKX4CsXxhc2aVTFlazqSYXzlk+0Nq3dEjJJ3pAvrrbVhrFqEoSA6/Ru1t6LntjRuSWBBOjqciZoBcKYFNyCxzP6IBXUsX8IJTMljNdy3Hs+3hCwpKjw+Ptil7L7RctWbTttv+yIynUoIDWs9vF98eIl5ilAOp3DU7rC8NaWWmWtQCXN8q7KS4uXBcMwPoipSwA+AWfLJUwBIsHL9bxjyZNT1CbZbaOCGAFiQbNAtRUKLl1EG5fhfhHkupDjN6nv4xazgHa0SXPN2SLPdrsfREgHck3+NPRF5kApFj23yjTtA3du+K0S1XB5cddOUTIOUChLn4HhDBNAttP2wLbrPwjyTJGdIUDpffzJHZw7YZzaZILdUWFiLiw1trAyljoXZbhpIyiZ5EFyK8gaxpafYWWpTdIfRGz2c8jEmcQ8xQGvzdPCMktbTlR7b/B3/pLYR3ywkcrmYiowMqrMd12j8idHKlZkzFg78xS3+G0YMbA093mKt+L7oktZXXLbLKZIaWy5Zg0zEKrYj8tMbNexFOB/GK8U+6IK2MkfTV4p90EtbU/9FPQ2r0Y/5aY8+VRrTsdI+krxHuiH3KSH1V4j3Qa1dYD0di9Gbk4gpJcEizWLWOsESMZWnzVqTd7Hfce0+MaCTsnIJ1V4j6sFStjpB3q8R9WBeqq+f8FrS2/BmVY/NKs3SLfjmMe02NzEBkqKbvYkOe3jGs+4un4q8U/Vj2VsbI7fFP1YH6qnHX9i/prff9xTI26nghylXc3pEN8M29WSc6Us+53bvPCDJexEnt/Y+pDCj2JlDcf7v6kIlbpX+0YoXr9xbQ7cSiWUFJG4m/q0hH5Qp0mZK6VExSlEgZSSUjkNBp6Y11NsNK4K/u/9OF21ewUkoBzlGXjla/YAIXXOiM045JONrjiWDjpU8eCZGz+4OSot8qT+affFsnyeyQR/xSPzTqdN8dH6iHsx+GZikFj6YuFzrr8eMbr/AOMJeXOKofmmBDsTLV1RPQlidxv6ItXwfTKdUl2ZSWASQm4a/o08ImuWjUO3t0HPdeNIjZRMpR66VuGdyGPba8AVmBJCcqbHW5eJ5E2KxgQTVB2zaG54x5JQSeq/MPbheD1YUMrBne5Nz3aR5UYSs+aWDAAF9IPcimVyJZCVpdy2YsCQGdnbv8RzgNVR1QGAYa7y5vzhnS4FNKSQqwF76jhAk3BpjudIpSWXyAsEJk0OWtoOVg7d7x8mmSRY9bvb1e2LE4Ot+tuiUrDVNvHAah3LDgLRbkvYMmvhhSaIC+dI5qJbg4sGceiK59IvVIJbgALb2G/fFRpKjRjztx5wRQUCuk69ksSyjZR0AZPd4RHJJZMzeOdyKaeYp8o14O5tu077cIZqwOZ2+k+kBoa0xLlgk3sQHGgtuJD7rWB1gqataSQlII4gqA46MW8Ywz1LzhIxz1Dz9uEEYWVFfmjst7I6xsUCFB2uPj47Yx9BhTEG0bvChlAbsjz09Qo3Rn6Z9A1r207PYRtrLJkWffHI/kayV2MdrxZIUlPAv7IyVZhwBNmeG6+7bqZeuP8ACM//AB96hDYzmM2hWx1tEVYesga+MbmfRDhFBlgboqOpZ09kZcoxP8ELI3xQcFW+hjdBAiQkjeIctVITKhGJpcDXnhhS4GtzGtlSAN0SFjFS1MmAqUjOHAVvE6XZ9YO/WNImZFeI1pRImKSQCElidxbXugY2zfAMoxSyc/2o2wFMoypDKmJLKUQ6UkagD5x7dB27s5L8o1akuFo5dGj3PCTEVOtR4kl95cwHHoK9PWo4az/JwrL5uWUzsOx/lWlzVJl1IEpZsFg9RR5N1T6I0O3aV9GSHYDWPz8mP0DsVNFfhcsK85Ly1Pe6GHe4KfGMWp08ampx6yaKb3P7ZHK0VswXzNqeW69mEQmYxMzDrFtXs/boI6rN8myS5DO1jCHE9gFIWAEuAG0J13Q+N9b+BcoS+GZ6mxWd0XnEBwNOPbliujnTesU5teBe7+FoK2zxZFGE00n+NQGmTGfKd6UA2BFwVC+sYEVS82bMp9Xe7w+C3LKQmf5ZsKmrmJLqCgb6uBwtEVVSSHULwNs5tl0KiJzrlKspJDpVzS+vaLjUaRoa7CqSfJVUUE1SkS/42TNDTJYUbEN5yBo8C855QmUflcmYmVCH0HhHlPUB/sj5YSxtygBRbshiFZNTh1SBJXYXsNIDVPU/DTc/xrAFDPYs+kMjMzy1K5boU/tZnbwwWbVnMSW1Ooj4TLpFtd0AzDdmi6QouC7QwCa4G80hvtLwA4Cn9p4x5UzO0mBCo7yYpdGaEOBtQTXV38e2L51V1j1oU0C7uIpXNJJ58YU605AundI7nIQzdu+NFh6uq0YqlxMAgPryMPqHFkgG/wBkeZnRl5Pd6iPkXBpZtR1QDoIT1qwTAFXjwGqvAg+20BVeNWBAJHNPrBhk6XZjc/8AyM1VO15ZZOlQGqXZ48XjCG7eEAnEXdm77ek2go0M6EbtqITp7b4+RXXhdNq3Nrd8UGd8XjQqlgVK5tmkp6wbyIIVNEZlNQX/AN4JRXqEC6UV5WOZ4Oo3wj2vxJMqlWgqaZMQSkMbpBAVfTQmDZWIFtLwDtdhCqmQhQBJQVBQGuRbORyKR4mGVQUZLIDlv+32cYqFOYqh3jWALk63HEQoTKPCPQwnGSyjiyhKLw0Rli45x+j/ACZ4cJWHSW1mAzTzWXH7ITHAcMwWZNmIQgOpaglIG9R+NY/S2z9CKamlSMxX0aAnMSbka66DcBuAAjDrZJpJGimDjyxsiK8UqBKkzJpA6iFKvxAJHsi1EwQl28nNh08j6IHcSB7Y56XIbzk/NGLVSlzVlRclRL8XLwGDB2K0ZSp9QfXC8x3oYceDHNNPkm8azyaV4lVyc95a0lExO5UtVlv2Adb8l90ZIGGODVnQz0zbgJBLgO1iA/EZiARv03xVizFokHhmv2s2e+SzVSiQWUpm+iD1e8pKT3xm10xYE7+Ph7I6rV0vTU0qonSiuYJSCWu5YEA8S1+88ox+JFFQVKSUISA6QpQGZLtq/nA2v46RjhaxF0dr4M1JF2ginmlLh9bXihUliIKKmHb74bJ5MkuSMlblt8RA+jdy27jHwSASe4e32xKRJzM3E8orKQt8ckejOY8t8QqQzdkNpVGopLpVZhcHfce3wgOokF2IuNQbX74FT5FqfINSTSNdIgqRe1hFiEB2MQWz74LPIzPPB0KlUYYGpuOevxrAtHTkPZ+DAwNXVuVV2B9NuzUeMc3w7met821BtVNLm789YqFUTZ4XrqiUuQS+8lvZp3RVRVbqu3x2b4LwNIHypsbImDfFay51eKDVge/49seT6kMWuW3e/d3QKqYbnEtMoPrFMyXe0J/4XLsw+PR32MeTsWPZ6T69eZh608xTugP5U0A6P8fGjxVNxRCTp8ewfDRm1Yoo2uOdz/t2BoEqasnfDI6TnkCWpWODcS8ZQwv6h3n4ME0+0oSGF3tbtsOXf4RgaGmmzi0tJU2vAczoI61g2C9DRJQgS1TFl5hnSwQvKAtSUKYFnSCkqdjprFT00Icti3qs/BzXaiaWCOFjz3xlFyi+h8I6Ztph0xYTOFOJaCHPROWKvwi7DgbaOIyipOU2YHXl3n4382VrYsIXZqN3wanyd00mUEzltn6wS+odtOFgfzo1tVtMkHXwufRoI5ovF1BkMMzPm0ypL6gDrE67tBBMvEEWCgVXZwcpe3MHdqIW6c8tly1Cb6Oi0u0gMFz6tNTKXKLdZLd+o9IjnyK2UGuvvynw0h3g+NSOkZK2UNygU+BNj3GM86dvKGxtUuDL4xs2DLCSGUyn7W09foMYTEcOKVN3R3muoUTw6Q+UlTDUA3V3O6rcTHPdq9mlhTy05t7hvb2QzTWTjLb8DrPHOHPDOfikLsY7PK8nUufSUiEgDPmJXdyAkdXtdSgtjukkdsc0m4UsWKGJ0uk6biAS12v2Rp6bHKhFOiVmCcjsoeexYNm7tRdiQ7Eg6bp8pv4EQqyntN/sRXj5MZExSZ5lKKQth1koXNkIJ7WkvfcprwmxbybmbOenUlEuYSSFOchI9IJ8NIw+A7XTKPOl3AUTkOiwolXoKlXH0u2Ot7O7Ty6iUmagNm1D3Soag/HCB28tpGK6HszlDsIKiY02UqVk6iiDqsIDKc6gm/VsM0Ktr/JyZKwZCVLllLrIDlJBY2Sl94YX3vpHQNodqRTyc7WcJID5utYZToDrr/vgNpdpqiZTKGfqHI9kuq/YLDquRb1xa4Mc4RwY6qw5SZkyWkEiUohSrsBmCcx4cI13k3mSkTVdPIzswBUGCS+oJ3swA7YymHVBQsZs2XRutvc6Cx0JuDvtBlIKkLy5Zqiop6vWYgpypJLs1wYtiWjvNDiVItSUhEkLJVlSycxCSQS2o7Qe2EO2mw0haDNlICVgqWtICiVlWrMCQXuzEctYS4Bgk+VUrmdBNGdTIUZkk9Gg3JJOZR9otvjo0yYApwQYdHbLhkmty5RxjE/JlNloKkhS+qFaXyk/OS9mAezu+kZuowiYFEBKiONj6Xj9DzZiVgpUxB1BuDAwwinFhKlN+In3QToT6ZmcXng5tLnurK4DluBvyhbM2eWoPpcvp6SdNOMHLoVyZmZQOUK1bjGgTVJmZhLGbS6nAcaltYjrw8xR2fLx9xnZmCEU5CS5Ady48PfGUVLUm7G/p8I6itfVIy/NY2zE8NbD0xgcRolJV1iWLsdwEFCp85I7kyiimZrEt2n3waZiUAg3Ph6NfVH2G4ULkqWByYm267xbPwZISVpmhQzZQli53ubAD0wLobY1XpIzuQqWcob1AQVh1C83KeF/ZrBklKUG7E9sWCpAUCBz0aNa00mjK9TFMWYlTjMRpx+07zF+B7MBZ6SafvY+aCXUeD7ho57YYTKMLUFG77uMXyagEZRYJUoAAPoQgsOJUGHOBug6YEhb5ZcB5xOXLKU5QiUkh0oA0F2AsCT7YgjbcykThNRnlzySQpR6qcmQJlp3Cw00cmEWMYh0cwy0gKmi6ibolc+KuzQc9ENVUlQKis3B6xDqW3AfNR8dkc5rPZpisvDNRjG1cpdPLkU6MksAFQLllFlEJzOpLLziyiCCNLxm6ioO7x+yFEmp3OIZoqhlvcRTTiblTCccLv2UTZxKlHeTEBWMUjg3iS59DDuixcgK80seB98LayQtPnAj1eOkHHEuDHOqUO0PqeqzXOlj3b/VFkuqdlHePaYQ0VQXCQbWfkLwwkk5Liz+iBa2gGlodqZkvzVkOGN93DlH1VtQS5Ux6v8Atp2xmjL4GAquYRv3+q8XFvpMrCb5HFRigJfeYrTXcYQpUVEABzBSAVqSkbyBzu0U6vZunqElhEMQkqUrNe9uTxpvJ9iJRMWgEsoA33Ea+v0CBJVPmKhxcJ5vaHeC4YgTjMlqyhQUFpItqASngXALdpjRFdIwb9yaZsvlCZgKFgKSdQd/uL74RYlsSejIppihnPXTMWWUkEFIfdlvztERVZCUnUEg8xb2QZLxdhDJVpnP3ewBfkxHVaoAIZzlJOl2BLcfGLJOw5lqSU1SwAbsnLYaAMpu42vBy8VfSBp2JnjAqlAuRqf4WKQAVFXE2D9wYRUcd7YyKsRMV/whDlWhbmbRGOxeMejDCtMEJqT8GGeNCnPBrJlbJMtQmF1ZWITc9mg92sKMOq0ofdzIHqc+iM8uuWX3P4xWatv9/YI1V6NQWA56hzZppmMhzcDklz4qsIRzq9KrK0fUkn1EeAheZ5gRc6+vshypigFY8jvD6+XJm58uYHUL0PFk37ooxHFMyypOgLh+D2sLCFSZ30R8euGNFgUxZdZyA7jqeSdTEVUIvIUrZNYFs6cVKcDWLKagVMLKU1/D2RoZeCAdVPewBI/GV5o5CPq9SJSUpQCW1beee/ug8J8IDyYCTKTIlFf0ElXNh7YxaMWXKRmTZakrAI1SpcxLqHaATDrGq1ZkLzdV8qWG8EjU8gYylVOCQl9AS/x3v3Rx9fL+ooejp6KP9Nz9srljquQ+YlRH0i9nPD1vFhLAqUXO/tUPNQnsBYlrBgIjIqwUOlDJTmBKlEtlG9mcs25riAiVK6yuDDcAOAA0HKMWPZqYOZQMRSSnQuO2PSY+Ue+GkUmnlBcmpEEoqTxhKocIsk1Kt47xAyrTNkNT8MPmgPbqniAIEWVpPnFQgnoFkA5FEHQhJYw0wfZ/PMR0xKJZUkKZs2UkBWtk2fWLjFgWzr7bBKWnXMQVJSogFiWs/B+Pvi2nw/MHUPjfHUttMMk0soSZKQlKWQGv1rqWXNyWZzxVGFVLAEZXJptCpJfABLpQhzxDDkzQLRygJo4Iv+aPfB1TMgWnDE9tu7Uw2BnbHVLIATmPzb+h4Gp8W6GXnVcW46kjhygmrXlkW+cn19WEONzWloT2v+aPeqHZ5KhHLwO8ZxYTJ3SJGUTEpVq7lSQSey794MUSq3thXSTs1Ogg3QpSCN+Wy0+lS49RPPCNMHlGe6G2bQ7TiHbHprYUZogSdxghDihv8qixCnhPKd9YZU0swxCZ4QbLlvBSZCm1MRQwHbE+kPGHIytihdX8b4r+U21aFypx4xX08b20MUBohRJtB8vDEgZlq9NoRyXJ4+qDFS1rOUX56CM1tm3iPZoqrT5k8Ia0mLIRdAduUTl466i6fyU2f8ZWpHZAqdn1SgnVZNyAGSOZMOaTZwzB0mdCQx0FhuMFVFpZmJusjn7ehxS9dCSopSngLAd2+KJ0mWkFQIOvXUXIPYN3rhRUlMuypugtox5Rn6zGQ5uTzirJKBVVbs7CtoMQzhAcXUT3Dqg+ObwjOYlLIEeVlUSXN3iisOVIc67uEcO2EnPcegpa2bEW4QykqlgB1KClFRLZUswYX115CI1bk3Ft263KCtmEEmYrRLByz33Dt32jzElB7AjldO/w00hTf3EawKSIibb48mKisw5IEkpQi2nbtv2P6tIoeCKeYxBHdziS6IjX0EpUtAQvUeLE2cbj2GGGDU2efKQdFrQDyKgD6IExW0wLZhNQiclrD74kKUwe3XKw3ZBmzZUqqkgahaVdyOur9lJjRD9C/g508+R/yaTba6syiyEu5+ktRu3EkjwEYOonFRfTgOAhxtJiK5y+km2F8iPop3BvbvjPzZ8cuKy8nUmyC1RGQrrRRNqILwwpOsaFEzsZVE8Lko4oICh2P1T428IyuPr++AcE+sn3RsBh1syesk2I7IzGP4erpE21s/Z5yT4FXgYYlyHBpMGwlJCSToTaDIvkYeohgGFhF4w4p86zw9SS4MVlilJsCCzxiSHJg0YcNxiMjDVlQASoklgAC55QSkhbkeSEXhzIkkJECmn6MkHrFLBTOcij81VrFr98FUtS9iYdF/KMt25cNEVqy6+MXJm21iU5ad5gIqG6CckhSjkQU8krUAdDGgRssUAKJBOt9BzAvGfp6tTdXvPLXlDqi2jEtLNmJ46R0IOOA7lZ+00+HYBLAEzLnUdy1BKQeJ4CGc7Z/N13sAzJTZy2hOrRh6XHsis6yVcANO2Gk/ygFSeAYskboFvnKZm2T9ZHK6FIW5mBrMPOPb2CF+JYipKFBJJS5fMwJJOlt0Z6ZtVm1DNwgKpxgzFOVFuERySQ6uqbf3IErq5RU3DSICgUq5LRMKDvFpq0pFzGHh8yZ08tcRAahChxtAhOax7ucHVGI5gzQLQYeqdMypswKlK3JQkOpR5DdvLDfGeeDTW2mmPcMVlp0KlrWggrTMZ+st83eyCjuJ4QqxKoJN1KVwdT27N3hGowZZMmcnIEDOCmzuMgB/GL2J4m0ZOtF+sonsUMwbsULe2MEeZGmXYAoxExJVywfuJ9oispPBXo90aEAeZokmbHgSY+zdsWUaKhxZcyUJS1P0fmPqlJPWA7Li3/AExq9hUz1VI6CXnXkWHs0sKSUZyVWDZhqb6b45xRzmUGLOR3/Dxv8C2sFHT1SS4M5KUhYD5Wzgvv+c/MRceItCZxzYmL8exOcpfXSkWHmhmcAj0QjUsnjH1ViGdVlv3i8eyjCVHAyUjxMmD5NOd0UJmgByWEF09QlQsq0HgDcO9n6dSlZUq11B4BsxbsBeK9uPvK5QS+Rla/SSz/AOIW7e2PsMmolzErzhJSXfMBprqYZ7W5KimCgHKFhSVJ0KCChY7lBF+yCiuQW04sz+HY+kM+XvhvPqpRlOWPZGXoaBOZlCGtRIkpTYX5mLdabMk2hthdNTpuqYEu5cgskDV7f7wFtPtBMSrJRpyJAAMyxmKPG3mO+kLZuJBspHZ3QlrMGB60sgdmngd3q5Rboaeex9NsYr0/ZZQbR1EpSjMKlpUetmJUTu3mG/ywT0zFy2TkYkaFlHLccQYyiaSYzXA4FXsvB2GSzLOZSiXswLBnBvxvD4yljBLIwfPyMOkzAgrKeB7YoElQ/lfXE6pCVdYHuEB9MYsUlgf4TV1PykpmZeiT97KEZSlKQwISlDuSkFJG/MTeIycBda1CyCpWQC4ZyQ5UQbJHB+WsVU+MpBupD6ZlJQWS7kJJUSLDzk3D8oLn7Ty5gKQpTm7lKyPStIaMEbbI52nRcIS7DKvBqdVP5wTMSQlHRy5ilTVscySkkkpAYlQ812a8ZjFMBmyAVKFkljYhvNY3AcdYXHGDqupUtnndVgGSopccDfRy7P6bxcuolzZfRmYZZyZWSOqpJKXtmLHqg7w/CChfOOMvJTqg+kZU1ETlT2MbHBtiaQETJ9VLUgv95Uro18B98SVf4b8BDsbJYUrq3lkiykz5k8jtyJlp9JEavqY+xfgZzOdX8Io+UEm8dkodicDCAlRmTFJYKWuYuWVKN9CUjuEMZPk3wcsRJWf68t/+rwp2x9hqpo5RgOzU2qBUlkykllLJGvBKXdatNLDeRGgnrk082bSykZUFFpzhSlrHWU62sHDZQABl0cvHRKzYmkdJlKmyCgZQJahlZyQCFLO8ndvjG7RYEqUVLTUBWe5SrIArt1se0Rmss3cfA2MNqM4vExLkgA9YpPakXHD8WM9U12Y3T3g+3WLamkUkZR0duCwR+0XMLZkhfAdyh74uEEU2SVUf9Sh3/ZFSp/afGIGSrh6RETKVwh6SBPlLJj54+EpXAx8JKuEFwUfZob4hNIl2LpVr7PbC+nw5ayAA3a4jR4xsuaeQgCYmZncnrSzl03BRIgXOK4yU4t8mTBixK486A7nPLTxiyXJAfO6bW5uLs1wA/ogm0XtyQftMT0a1vXGi2Z2Q6YFWdBWD1UHzSzXWWLC+jXjyfshUiYogkKSQWNi7A2ZwQCWfsjO9RWpOOehi08nHIkkLDvGmVtElEsIO8AtwCEqSA3aD6uEKFYAsi/UUDlUGN3chQs24g6euNHs/sOFvmnrTmDHKQH3jUcYPyR7yJlS84EEjFFKGZ06+aBpf5yt1tDpxicmumTFkZNNBoTyfzu6NfJ8kCc3VqFA/HAQUnyVTNBVpIN2VLCvRlieX0yOhejGzZROqVDmPcTFUmrAOUkfHqjd//G1UkMmpp27ZKx6kGKT5PKxm6aQr+pW3f94eG/UivpTHKloN80UTZLnqEmGuP7HVNKM01AyH58sLKB2HMkKT327YUoPVABNrwxT3coQ4ODwz0SFA3BETIXuZuUWU1VMNgfH7YNTMO9CfH7ItsB5OvStnBoaaRfXzm9TxfK2YQRenp9eC9O+FIkyvpr/Vle+LESZLfxtzp/w56vFwDq3bb0Ryzs4Qym7Gy/wUpPJ/dHsvZUDzUo7i3+WFpppYsVp76VQP+OPR0Y/lUd9L/wCyJkmEM5mzhJ8yWebevJFM7ZhOhk0xI4pSfWiF2dJ0myf1Yf6kWJpX0myzypQf/JEyWWVezxKMvQ02UcU6cuqwPKER2JJUbSj2KUlvEpzftQ1m0gCgFTpQJ0HyVieQ6SKJtCgazkBv+2b/AMkTJQprdkFnKlCpaAl3AmLOpctnJyj8UB4Crtn5wcqmEvqPlCyDzD3EOZsuWBafL/V//ZC+plpWLTpf6AB/7yLyCzPzMAPBH5yj7YGmYArgjxUfbDebRJ/Dy/0I+vFYoUs/Ty/0I+vEyBgSHCVOeokgb+PIFWkSOCW/khzP70N1UqPw6P0X70R+Sp3T0n+qHtVE3FYFKMCf8F8flwXI2b/+nwJ/zwV0I/DJH9Sn3wTKpx+HH6Ee+Jl+y8IJwvZ5QIIVIDcUn68A7e4pPlq6IyxNlhAJWiWrIX1GbMTbQ3hxRuNKkjlJR7TAmL4RKnF5lQpVt8pAHg8VhN8jE8Lg5z90DABMuWALDqk+swMrFOuFlCCQx0YW7Bb0bo3B2Zox/KE/1UuLJeBU40Wr9HIHsh26AvkylLjqlrd5cnqkFbG4sQDl7RruvBEvbefLLEomDibv3hld5vGoGESN8xR/JpvaIknA6Q/PX+bS+6FuNb7ihissXTA8L2gRVJOZMuXMcdYByUgaHMdL25HtjUYPNUnScByCPfC+RhlMLdPOHYPkog+mk0gP/M1FuCqaBSjFYXRG3J5ZpKeuW38eP7v1Z4NFcpKSemKiNw6JzydbPzMJKeoox/Oqn9JS+6DZdTRj+cVRfjOp/fECGqcVUP5ZP58v2RM4kD509J/KT9QwtTiNKg2VPU//AHEgd9pgi04zTpJAVMUx1NXJAPb/ABg9Ii8l4DTXymLzkgEMQ4Lg626OMRtFsJRLBXTT0yZpct1jLUeGUI6v5NhwjWJ2lp7sgK/Gq5f1zEF7YSxpJld9Yj3GCjPHTBlBS4aOHTJS5SyiYAFp7XBG4gjUGJCvVHUto62RWoyrpaYL+bM+Vozo/FOR+7SOeT9j56VFIVKUBoRNllxze8aY3xf6jDZp2ujqH3OUu+Ygf2T7II+5qQpKU9JLZLsPkf0i78H0hvWfxndA8v5sYsnQwBTNkpZvmlC39CbsitOxkr6dP30f70GVuvfACfOi8lFh2UlDSbTDnRp+tEhsqmxEykP9kT9aIDzosOsVkrJE7LD8JRj+xp+vE07K6/fKPuok2/bgdfnQRTb4m5l5Bp+yCT/KUv6sR6pkAVGxyfp0o5U5+vB1V5x5QJM0itxTF69jEbp1P+r/AL0Uq2JB/l5H6uPrRZvi0Re9lbQP7im0nyP0APoeIHY8/h5H6uPrQSNTFC/OHOJuK2kPuRV/SJI/s/70ROyKn/5qSO3oP34MRrE90XuJtRRK2QV/SpP6B/8APFitkCNauV3U5+vBQ82PPm+EVuL2i5eyg31cv9X/AH4qGxqT/O5f6v8AvwbN3RQqL3FbURTsbL31aeH/AC4+tF0vYaT/AErwp/3orOogvcYpyZaij2VsPJ1+Uk/2b7Ya0mx0uzTyf7Ig+sQup/NgqTpE3BJINXsiCR9+WoE3CaeWnKOTQZL2Ek75879HLHrRC2j3xbu+OMVkLgYjYmm/DTz+RL/04knYunc/fJ3DzZe/+rgGk384umed3ReSuA5Ox9PqOn4aI+pFg2VkDUTz3I+rC8bvjhDMeyI2Go5JDZyQ1pU896B/mEffwFI/o8/xlf6kRlxevWJu/Bez8n//2Q==">
            <a:hlinkClick r:id="rId2"/>
          </p:cNvPr>
          <p:cNvSpPr>
            <a:spLocks noChangeAspect="1" noChangeArrowheads="1"/>
          </p:cNvSpPr>
          <p:nvPr/>
        </p:nvSpPr>
        <p:spPr bwMode="auto">
          <a:xfrm>
            <a:off x="53975" y="-1790700"/>
            <a:ext cx="4676775"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QSERUUExQWFRUVFxgYGBgXGBcYGBYUFxgWFRccGBgbGyYeGBskGRUVHy8gIycpLCwsFR4xNTAqNSYsLCkBCQoKDgwOGg8PGiokHyQpLCwsLCwsLCwsLCwsLCksLCwpLCwsLCksLCwsLCwsLCwsLCwsKSwsLCwsLCwsLCwsLP/AABEIAMkA+wMBIgACEQEDEQH/xAAcAAACAwEBAQEAAAAAAAAAAAAEBQIDBgcBAAj/xABREAABAgQDBAUHBQoMBgMAAAABAhEAAwQhBRIxBkFRcRMiYYGRBzKhscHR8BRCUtLhFiNTcoKSk5Si4hUzQ0RUg4SjssLT8SQ0YmTD4xdzs//EABsBAAIDAQEBAAAAAAAAAAAAAAIDAAEEBQYH/8QALBEAAgIBBAIBAwMEAwAAAAAAAAECAxEEEiExE1FBFCJhMkJxI6Gx8QWR8P/aAAwDAQACEQMRAD8A0+F4MtRAXpydvdDids+nLY35RKjr8zdU23vDQLjwyuyzrW3WRl6MrN2dURZMCfcnMJ0bnGymTGhXVVvGLWow8IKF05/CM/N2Vy+cpu6A6zAVINi78faY0asQDXvEF1wUGOhh8bpD1GT7RkplPl1UIgiYXtc7o0c3CJatCR3x9IwOUNS/oaNKtWCnETSqaarzR8eMEpoqjTLD2kw+UgukEHtvBKi9goD8mJ5QMIQysOqH0HiPfDGRRTfnese+J1XSalVhvAue4QRTVJWnzhzYi/IiJvz2C4snKoDvI8YLpsNSC5uRFaFG3WvBCVwyOBU8hiJCYmJaYGQuJhcaE0Z2mX5REg0CmbEDN9MRtE2NhU5bCA5tSIqq8TRLTmWoJGjnR4ro61E5OZCgpOjjceBGoPYbwIcY47LhOBj0I3wHi2OSKVLzVZe5453X+V1RmvKTllhExLFiSo+YvSzHLbS57I0V1Sn0gZ3RgdTVUpQ2dSUu7OWdtYwu2flITJSEyGzkqBUQ4QkEpzWcPa2rcLMc1he2U6dLVOq5jy3KUJQE+e5JKxfLbiL21FiFis2lXKE6WoCa75GBKiSAxBsU2UebRojXtfJnsszHKJYftAoy1/KZipjOJIKippqic3WKejUMliC/nAgPp4vyjT0yDKSpCAQtKkJlhKEpXZxlsSdOzvMZHEK8k3VcADsCQGADC0L0VG5i2/45xsUUYHKTG0nHVoRMRmdM1ORXnFk5gslgQHJTqX3wHTVK0uhCiQoZeADqCur9G4Be2+K1pAS7Ab2vp3x6oJDcFZT+zmPrg0AuuDq2weP0CafJPnTErAVZQBlpW9jLOubTgObPG6neUSllSMySFFmFw5N2KtC1g57ecfm41VraO7qIHx9keTJ5IZ1EEObv49jARE0nyCnYuE0dJxfyrzl9WaZa5euUBio6pCiNUvcje0CzvKYmYcxM5DhIyomEJGVITa44RzaYt7Hk9+54+TSnh64vdzkuMGlzI/SmCVANt8aqgkBQePzvgO3HQXGZaiTmzqOXWzAb+23KN5hPlWBNwE2uxPtjyNejs012+UN0T0lsFe81s6RXygk84QYnKfSMntJ5RwtPUJBG8Kv6IzlN5TVIl/fM0w5j1nuE7ue/X0wq3RW3zdtccL18lV1+Fpzksm2XLMQMsxlx5R5eVJIOYk5gD5o5kBz2QYvbOnselSHHbv42seyL+mvj+qLOlC6D/ch0gqG+LflJ7YzqttZASFdIOto4VyLsLQAnbYLVlTNAuwswPeRBx01r+H/0SV1ftG2M8kbxyiIWeKvRGRoNrOkJQmYlSi7cbcLaWhjS4stIykBZGpBc34xUqZx4YKlCXKNLKm84uCn4xn044fomPZW0TnS3EMb7+UCoyBaRo0SoJlpMJKfGkmC04uN0HF4FShIbpieeAU144xntscflSpCwuYUqKSUpScqlEbnbR24HhD4NyaijNKOFlmrXVJu6hbW4sN/KEOJbUhK8kkylniV2FibsLacfAB44bWbRTFkuoszAcAdwbdzhf8sVqFEco6sNE+5MxvUekd6xnaGV8kHSTgla7K6FQzN1g28hyGtv3tHPqXaqbKzpkzFjrN0qi5yWZIHmjQ7rO1haMMa4qt7fCC5VYySCXf0nf3Rphp4wWOzPZbKX4CsXxhc2aVTFlazqSYXzlk+0Nq3dEjJJ3pAvrrbVhrFqEoSA6/Ru1t6LntjRuSWBBOjqciZoBcKYFNyCxzP6IBXUsX8IJTMljNdy3Hs+3hCwpKjw+Ptil7L7RctWbTttv+yIynUoIDWs9vF98eIl5ilAOp3DU7rC8NaWWmWtQCXN8q7KS4uXBcMwPoipSwA+AWfLJUwBIsHL9bxjyZNT1CbZbaOCGAFiQbNAtRUKLl1EG5fhfhHkupDjN6nv4xazgHa0SXPN2SLPdrsfREgHck3+NPRF5kApFj23yjTtA3du+K0S1XB5cddOUTIOUChLn4HhDBNAttP2wLbrPwjyTJGdIUDpffzJHZw7YZzaZILdUWFiLiw1trAyljoXZbhpIyiZ5EFyK8gaxpafYWWpTdIfRGz2c8jEmcQ8xQGvzdPCMktbTlR7b/B3/pLYR3ywkcrmYiowMqrMd12j8idHKlZkzFg78xS3+G0YMbA093mKt+L7oktZXXLbLKZIaWy5Zg0zEKrYj8tMbNexFOB/GK8U+6IK2MkfTV4p90EtbU/9FPQ2r0Y/5aY8+VRrTsdI+krxHuiH3KSH1V4j3Qa1dYD0di9Gbk4gpJcEizWLWOsESMZWnzVqTd7Hfce0+MaCTsnIJ1V4j6sFStjpB3q8R9WBeqq+f8FrS2/BmVY/NKs3SLfjmMe02NzEBkqKbvYkOe3jGs+4un4q8U/Vj2VsbI7fFP1YH6qnHX9i/prff9xTI26nghylXc3pEN8M29WSc6Us+53bvPCDJexEnt/Y+pDCj2JlDcf7v6kIlbpX+0YoXr9xbQ7cSiWUFJG4m/q0hH5Qp0mZK6VExSlEgZSSUjkNBp6Y11NsNK4K/u/9OF21ewUkoBzlGXjla/YAIXXOiM045JONrjiWDjpU8eCZGz+4OSot8qT+affFsnyeyQR/xSPzTqdN8dH6iHsx+GZikFj6YuFzrr8eMbr/AOMJeXOKofmmBDsTLV1RPQlidxv6ItXwfTKdUl2ZSWASQm4a/o08ImuWjUO3t0HPdeNIjZRMpR66VuGdyGPba8AVmBJCcqbHW5eJ5E2KxgQTVB2zaG54x5JQSeq/MPbheD1YUMrBne5Nz3aR5UYSs+aWDAAF9IPcimVyJZCVpdy2YsCQGdnbv8RzgNVR1QGAYa7y5vzhnS4FNKSQqwF76jhAk3BpjudIpSWXyAsEJk0OWtoOVg7d7x8mmSRY9bvb1e2LE4Ot+tuiUrDVNvHAah3LDgLRbkvYMmvhhSaIC+dI5qJbg4sGceiK59IvVIJbgALb2G/fFRpKjRjztx5wRQUCuk69ksSyjZR0AZPd4RHJJZMzeOdyKaeYp8o14O5tu077cIZqwOZ2+k+kBoa0xLlgk3sQHGgtuJD7rWB1gqataSQlII4gqA46MW8Ywz1LzhIxz1Dz9uEEYWVFfmjst7I6xsUCFB2uPj47Yx9BhTEG0bvChlAbsjz09Qo3Rn6Z9A1r207PYRtrLJkWffHI/kayV2MdrxZIUlPAv7IyVZhwBNmeG6+7bqZeuP8ACM//AB96hDYzmM2hWx1tEVYesga+MbmfRDhFBlgboqOpZ09kZcoxP8ELI3xQcFW+hjdBAiQkjeIctVITKhGJpcDXnhhS4GtzGtlSAN0SFjFS1MmAqUjOHAVvE6XZ9YO/WNImZFeI1pRImKSQCElidxbXugY2zfAMoxSyc/2o2wFMoypDKmJLKUQ6UkagD5x7dB27s5L8o1akuFo5dGj3PCTEVOtR4kl95cwHHoK9PWo4az/JwrL5uWUzsOx/lWlzVJl1IEpZsFg9RR5N1T6I0O3aV9GSHYDWPz8mP0DsVNFfhcsK85Ly1Pe6GHe4KfGMWp08ampx6yaKb3P7ZHK0VswXzNqeW69mEQmYxMzDrFtXs/boI6rN8myS5DO1jCHE9gFIWAEuAG0J13Q+N9b+BcoS+GZ6mxWd0XnEBwNOPbliujnTesU5teBe7+FoK2zxZFGE00n+NQGmTGfKd6UA2BFwVC+sYEVS82bMp9Xe7w+C3LKQmf5ZsKmrmJLqCgb6uBwtEVVSSHULwNs5tl0KiJzrlKspJDpVzS+vaLjUaRoa7CqSfJVUUE1SkS/42TNDTJYUbEN5yBo8C855QmUflcmYmVCH0HhHlPUB/sj5YSxtygBRbshiFZNTh1SBJXYXsNIDVPU/DTc/xrAFDPYs+kMjMzy1K5boU/tZnbwwWbVnMSW1Ooj4TLpFtd0AzDdmi6QouC7QwCa4G80hvtLwA4Cn9p4x5UzO0mBCo7yYpdGaEOBtQTXV38e2L51V1j1oU0C7uIpXNJJ58YU605AundI7nIQzdu+NFh6uq0YqlxMAgPryMPqHFkgG/wBkeZnRl5Pd6iPkXBpZtR1QDoIT1qwTAFXjwGqvAg+20BVeNWBAJHNPrBhk6XZjc/8AyM1VO15ZZOlQGqXZ48XjCG7eEAnEXdm77ek2go0M6EbtqITp7b4+RXXhdNq3Nrd8UGd8XjQqlgVK5tmkp6wbyIIVNEZlNQX/AN4JRXqEC6UV5WOZ4Oo3wj2vxJMqlWgqaZMQSkMbpBAVfTQmDZWIFtLwDtdhCqmQhQBJQVBQGuRbORyKR4mGVQUZLIDlv+32cYqFOYqh3jWALk63HEQoTKPCPQwnGSyjiyhKLw0Rli45x+j/ACZ4cJWHSW1mAzTzWXH7ITHAcMwWZNmIQgOpaglIG9R+NY/S2z9CKamlSMxX0aAnMSbka66DcBuAAjDrZJpJGimDjyxsiK8UqBKkzJpA6iFKvxAJHsi1EwQl28nNh08j6IHcSB7Y56XIbzk/NGLVSlzVlRclRL8XLwGDB2K0ZSp9QfXC8x3oYceDHNNPkm8azyaV4lVyc95a0lExO5UtVlv2Adb8l90ZIGGODVnQz0zbgJBLgO1iA/EZiARv03xVizFokHhmv2s2e+SzVSiQWUpm+iD1e8pKT3xm10xYE7+Ph7I6rV0vTU0qonSiuYJSCWu5YEA8S1+88ox+JFFQVKSUISA6QpQGZLtq/nA2v46RjhaxF0dr4M1JF2ginmlLh9bXihUliIKKmHb74bJ5MkuSMlblt8RA+jdy27jHwSASe4e32xKRJzM3E8orKQt8ckejOY8t8QqQzdkNpVGopLpVZhcHfce3wgOokF2IuNQbX74FT5FqfINSTSNdIgqRe1hFiEB2MQWz74LPIzPPB0KlUYYGpuOevxrAtHTkPZ+DAwNXVuVV2B9NuzUeMc3w7met821BtVNLm789YqFUTZ4XrqiUuQS+8lvZp3RVRVbqu3x2b4LwNIHypsbImDfFay51eKDVge/49seT6kMWuW3e/d3QKqYbnEtMoPrFMyXe0J/4XLsw+PR32MeTsWPZ6T69eZh608xTugP5U0A6P8fGjxVNxRCTp8ewfDRm1Yoo2uOdz/t2BoEqasnfDI6TnkCWpWODcS8ZQwv6h3n4ME0+0oSGF3tbtsOXf4RgaGmmzi0tJU2vAczoI61g2C9DRJQgS1TFl5hnSwQvKAtSUKYFnSCkqdjprFT00Icti3qs/BzXaiaWCOFjz3xlFyi+h8I6Ztph0xYTOFOJaCHPROWKvwi7DgbaOIyipOU2YHXl3n4382VrYsIXZqN3wanyd00mUEzltn6wS+odtOFgfzo1tVtMkHXwufRoI5ovF1BkMMzPm0ypL6gDrE67tBBMvEEWCgVXZwcpe3MHdqIW6c8tly1Cb6Oi0u0gMFz6tNTKXKLdZLd+o9IjnyK2UGuvvynw0h3g+NSOkZK2UNygU+BNj3GM86dvKGxtUuDL4xs2DLCSGUyn7W09foMYTEcOKVN3R3muoUTw6Q+UlTDUA3V3O6rcTHPdq9mlhTy05t7hvb2QzTWTjLb8DrPHOHPDOfikLsY7PK8nUufSUiEgDPmJXdyAkdXtdSgtjukkdsc0m4UsWKGJ0uk6biAS12v2Rp6bHKhFOiVmCcjsoeexYNm7tRdiQ7Eg6bp8pv4EQqyntN/sRXj5MZExSZ5lKKQth1koXNkIJ7WkvfcprwmxbybmbOenUlEuYSSFOchI9IJ8NIw+A7XTKPOl3AUTkOiwolXoKlXH0u2Ot7O7Ty6iUmagNm1D3Soag/HCB28tpGK6HszlDsIKiY02UqVk6iiDqsIDKc6gm/VsM0Ktr/JyZKwZCVLllLrIDlJBY2Sl94YX3vpHQNodqRTyc7WcJID5utYZToDrr/vgNpdpqiZTKGfqHI9kuq/YLDquRb1xa4Mc4RwY6qw5SZkyWkEiUohSrsBmCcx4cI13k3mSkTVdPIzswBUGCS+oJ3swA7YymHVBQsZs2XRutvc6Cx0JuDvtBlIKkLy5Zqiop6vWYgpypJLs1wYtiWjvNDiVItSUhEkLJVlSycxCSQS2o7Qe2EO2mw0haDNlICVgqWtICiVlWrMCQXuzEctYS4Bgk+VUrmdBNGdTIUZkk9Gg3JJOZR9otvjo0yYApwQYdHbLhkmty5RxjE/JlNloKkhS+qFaXyk/OS9mAezu+kZuowiYFEBKiONj6Xj9DzZiVgpUxB1BuDAwwinFhKlN+In3QToT6ZmcXng5tLnurK4DluBvyhbM2eWoPpcvp6SdNOMHLoVyZmZQOUK1bjGgTVJmZhLGbS6nAcaltYjrw8xR2fLx9xnZmCEU5CS5Ady48PfGUVLUm7G/p8I6itfVIy/NY2zE8NbD0xgcRolJV1iWLsdwEFCp85I7kyiimZrEt2n3waZiUAg3Ph6NfVH2G4ULkqWByYm267xbPwZISVpmhQzZQli53ubAD0wLobY1XpIzuQqWcob1AQVh1C83KeF/ZrBklKUG7E9sWCpAUCBz0aNa00mjK9TFMWYlTjMRpx+07zF+B7MBZ6SafvY+aCXUeD7ho57YYTKMLUFG77uMXyagEZRYJUoAAPoQgsOJUGHOBug6YEhb5ZcB5xOXLKU5QiUkh0oA0F2AsCT7YgjbcykThNRnlzySQpR6qcmQJlp3Cw00cmEWMYh0cwy0gKmi6ibolc+KuzQc9ENVUlQKis3B6xDqW3AfNR8dkc5rPZpisvDNRjG1cpdPLkU6MksAFQLllFlEJzOpLLziyiCCNLxm6ioO7x+yFEmp3OIZoqhlvcRTTiblTCccLv2UTZxKlHeTEBWMUjg3iS59DDuixcgK80seB98LayQtPnAj1eOkHHEuDHOqUO0PqeqzXOlj3b/VFkuqdlHePaYQ0VQXCQbWfkLwwkk5Liz+iBa2gGlodqZkvzVkOGN93DlH1VtQS5Ux6v8Atp2xmjL4GAquYRv3+q8XFvpMrCb5HFRigJfeYrTXcYQpUVEABzBSAVqSkbyBzu0U6vZunqElhEMQkqUrNe9uTxpvJ9iJRMWgEsoA33Ea+v0CBJVPmKhxcJ5vaHeC4YgTjMlqyhQUFpItqASngXALdpjRFdIwb9yaZsvlCZgKFgKSdQd/uL74RYlsSejIppihnPXTMWWUkEFIfdlvztERVZCUnUEg8xb2QZLxdhDJVpnP3ewBfkxHVaoAIZzlJOl2BLcfGLJOw5lqSU1SwAbsnLYaAMpu42vBy8VfSBp2JnjAqlAuRqf4WKQAVFXE2D9wYRUcd7YyKsRMV/whDlWhbmbRGOxeMejDCtMEJqT8GGeNCnPBrJlbJMtQmF1ZWITc9mg92sKMOq0ofdzIHqc+iM8uuWX3P4xWatv9/YI1V6NQWA56hzZppmMhzcDklz4qsIRzq9KrK0fUkn1EeAheZ5gRc6+vshypigFY8jvD6+XJm58uYHUL0PFk37ooxHFMyypOgLh+D2sLCFSZ30R8euGNFgUxZdZyA7jqeSdTEVUIvIUrZNYFs6cVKcDWLKagVMLKU1/D2RoZeCAdVPewBI/GV5o5CPq9SJSUpQCW1beee/ug8J8IDyYCTKTIlFf0ElXNh7YxaMWXKRmTZakrAI1SpcxLqHaATDrGq1ZkLzdV8qWG8EjU8gYylVOCQl9AS/x3v3Rx9fL+ooejp6KP9Nz9srljquQ+YlRH0i9nPD1vFhLAqUXO/tUPNQnsBYlrBgIjIqwUOlDJTmBKlEtlG9mcs25riAiVK6yuDDcAOAA0HKMWPZqYOZQMRSSnQuO2PSY+Ue+GkUmnlBcmpEEoqTxhKocIsk1Kt47xAyrTNkNT8MPmgPbqniAIEWVpPnFQgnoFkA5FEHQhJYw0wfZ/PMR0xKJZUkKZs2UkBWtk2fWLjFgWzr7bBKWnXMQVJSogFiWs/B+Pvi2nw/MHUPjfHUttMMk0soSZKQlKWQGv1rqWXNyWZzxVGFVLAEZXJptCpJfABLpQhzxDDkzQLRygJo4Iv+aPfB1TMgWnDE9tu7Uw2BnbHVLIATmPzb+h4Gp8W6GXnVcW46kjhygmrXlkW+cn19WEONzWloT2v+aPeqHZ5KhHLwO8ZxYTJ3SJGUTEpVq7lSQSey794MUSq3thXSTs1Ogg3QpSCN+Wy0+lS49RPPCNMHlGe6G2bQ7TiHbHprYUZogSdxghDihv8qixCnhPKd9YZU0swxCZ4QbLlvBSZCm1MRQwHbE+kPGHIytihdX8b4r+U21aFypx4xX08b20MUBohRJtB8vDEgZlq9NoRyXJ4+qDFS1rOUX56CM1tm3iPZoqrT5k8Ia0mLIRdAduUTl466i6fyU2f8ZWpHZAqdn1SgnVZNyAGSOZMOaTZwzB0mdCQx0FhuMFVFpZmJusjn7ehxS9dCSopSngLAd2+KJ0mWkFQIOvXUXIPYN3rhRUlMuypugtox5Rn6zGQ5uTzirJKBVVbs7CtoMQzhAcXUT3Dqg+ObwjOYlLIEeVlUSXN3iisOVIc67uEcO2EnPcegpa2bEW4QykqlgB1KClFRLZUswYX115CI1bk3Ft263KCtmEEmYrRLByz33Dt32jzElB7AjldO/w00hTf3EawKSIibb48mKisw5IEkpQi2nbtv2P6tIoeCKeYxBHdziS6IjX0EpUtAQvUeLE2cbj2GGGDU2efKQdFrQDyKgD6IExW0wLZhNQiclrD74kKUwe3XKw3ZBmzZUqqkgahaVdyOur9lJjRD9C/g508+R/yaTba6syiyEu5+ktRu3EkjwEYOonFRfTgOAhxtJiK5y+km2F8iPop3BvbvjPzZ8cuKy8nUmyC1RGQrrRRNqILwwpOsaFEzsZVE8Lko4oICh2P1T428IyuPr++AcE+sn3RsBh1syesk2I7IzGP4erpE21s/Z5yT4FXgYYlyHBpMGwlJCSToTaDIvkYeohgGFhF4w4p86zw9SS4MVlilJsCCzxiSHJg0YcNxiMjDVlQASoklgAC55QSkhbkeSEXhzIkkJECmn6MkHrFLBTOcij81VrFr98FUtS9iYdF/KMt25cNEVqy6+MXJm21iU5ad5gIqG6CckhSjkQU8krUAdDGgRssUAKJBOt9BzAvGfp6tTdXvPLXlDqi2jEtLNmJ46R0IOOA7lZ+00+HYBLAEzLnUdy1BKQeJ4CGc7Z/N13sAzJTZy2hOrRh6XHsis6yVcANO2Gk/ygFSeAYskboFvnKZm2T9ZHK6FIW5mBrMPOPb2CF+JYipKFBJJS5fMwJJOlt0Z6ZtVm1DNwgKpxgzFOVFuERySQ6uqbf3IErq5RU3DSICgUq5LRMKDvFpq0pFzGHh8yZ08tcRAahChxtAhOax7ucHVGI5gzQLQYeqdMypswKlK3JQkOpR5DdvLDfGeeDTW2mmPcMVlp0KlrWggrTMZ+st83eyCjuJ4QqxKoJN1KVwdT27N3hGowZZMmcnIEDOCmzuMgB/GL2J4m0ZOtF+sonsUMwbsULe2MEeZGmXYAoxExJVywfuJ9oispPBXo90aEAeZokmbHgSY+zdsWUaKhxZcyUJS1P0fmPqlJPWA7Li3/AExq9hUz1VI6CXnXkWHs0sKSUZyVWDZhqb6b45xRzmUGLOR3/Dxv8C2sFHT1SS4M5KUhYD5Wzgvv+c/MRceItCZxzYmL8exOcpfXSkWHmhmcAj0QjUsnjH1ViGdVlv3i8eyjCVHAyUjxMmD5NOd0UJmgByWEF09QlQsq0HgDcO9n6dSlZUq11B4BsxbsBeK9uPvK5QS+Rla/SSz/AOIW7e2PsMmolzErzhJSXfMBprqYZ7W5KimCgHKFhSVJ0KCChY7lBF+yCiuQW04sz+HY+kM+XvhvPqpRlOWPZGXoaBOZlCGtRIkpTYX5mLdabMk2hthdNTpuqYEu5cgskDV7f7wFtPtBMSrJRpyJAAMyxmKPG3mO+kLZuJBspHZ3QlrMGB60sgdmngd3q5Rboaeex9NsYr0/ZZQbR1EpSjMKlpUetmJUTu3mG/ywT0zFy2TkYkaFlHLccQYyiaSYzXA4FXsvB2GSzLOZSiXswLBnBvxvD4yljBLIwfPyMOkzAgrKeB7YoElQ/lfXE6pCVdYHuEB9MYsUlgf4TV1PykpmZeiT97KEZSlKQwISlDuSkFJG/MTeIycBda1CyCpWQC4ZyQ5UQbJHB+WsVU+MpBupD6ZlJQWS7kJJUSLDzk3D8oLn7Ty5gKQpTm7lKyPStIaMEbbI52nRcIS7DKvBqdVP5wTMSQlHRy5ilTVscySkkkpAYlQ812a8ZjFMBmyAVKFkljYhvNY3AcdYXHGDqupUtnndVgGSopccDfRy7P6bxcuolzZfRmYZZyZWSOqpJKXtmLHqg7w/CChfOOMvJTqg+kZU1ETlT2MbHBtiaQETJ9VLUgv95Uro18B98SVf4b8BDsbJYUrq3lkiykz5k8jtyJlp9JEavqY+xfgZzOdX8Io+UEm8dkodicDCAlRmTFJYKWuYuWVKN9CUjuEMZPk3wcsRJWf68t/+rwp2x9hqpo5RgOzU2qBUlkykllLJGvBKXdatNLDeRGgnrk082bSykZUFFpzhSlrHWU62sHDZQABl0cvHRKzYmkdJlKmyCgZQJahlZyQCFLO8ndvjG7RYEqUVLTUBWe5SrIArt1se0Rmss3cfA2MNqM4vExLkgA9YpPakXHD8WM9U12Y3T3g+3WLamkUkZR0duCwR+0XMLZkhfAdyh74uEEU2SVUf9Sh3/ZFSp/afGIGSrh6RETKVwh6SBPlLJj54+EpXAx8JKuEFwUfZob4hNIl2LpVr7PbC+nw5ayAA3a4jR4xsuaeQgCYmZncnrSzl03BRIgXOK4yU4t8mTBixK486A7nPLTxiyXJAfO6bW5uLs1wA/ogm0XtyQftMT0a1vXGi2Z2Q6YFWdBWD1UHzSzXWWLC+jXjyfshUiYogkKSQWNi7A2ZwQCWfsjO9RWpOOehi08nHIkkLDvGmVtElEsIO8AtwCEqSA3aD6uEKFYAsi/UUDlUGN3chQs24g6euNHs/sOFvmnrTmDHKQH3jUcYPyR7yJlS84EEjFFKGZ06+aBpf5yt1tDpxicmumTFkZNNBoTyfzu6NfJ8kCc3VqFA/HAQUnyVTNBVpIN2VLCvRlieX0yOhejGzZROqVDmPcTFUmrAOUkfHqjd//G1UkMmpp27ZKx6kGKT5PKxm6aQr+pW3f94eG/UivpTHKloN80UTZLnqEmGuP7HVNKM01AyH58sLKB2HMkKT327YUoPVABNrwxT3coQ4ODwz0SFA3BETIXuZuUWU1VMNgfH7YNTMO9CfH7ItsB5OvStnBoaaRfXzm9TxfK2YQRenp9eC9O+FIkyvpr/Vle+LESZLfxtzp/w56vFwDq3bb0Ryzs4Qym7Gy/wUpPJ/dHsvZUDzUo7i3+WFpppYsVp76VQP+OPR0Y/lUd9L/wCyJkmEM5mzhJ8yWebevJFM7ZhOhk0xI4pSfWiF2dJ0myf1Yf6kWJpX0myzypQf/JEyWWVezxKMvQ02UcU6cuqwPKER2JJUbSj2KUlvEpzftQ1m0gCgFTpQJ0HyVieQ6SKJtCgazkBv+2b/AMkTJQprdkFnKlCpaAl3AmLOpctnJyj8UB4Crtn5wcqmEvqPlCyDzD3EOZsuWBafL/V//ZC+plpWLTpf6AB/7yLyCzPzMAPBH5yj7YGmYArgjxUfbDebRJ/Dy/0I+vFYoUs/Ty/0I+vEyBgSHCVOeokgb+PIFWkSOCW/khzP70N1UqPw6P0X70R+Sp3T0n+qHtVE3FYFKMCf8F8flwXI2b/+nwJ/zwV0I/DJH9Sn3wTKpx+HH6Ee+Jl+y8IJwvZ5QIIVIDcUn68A7e4pPlq6IyxNlhAJWiWrIX1GbMTbQ3hxRuNKkjlJR7TAmL4RKnF5lQpVt8pAHg8VhN8jE8Lg5z90DABMuWALDqk+swMrFOuFlCCQx0YW7Bb0bo3B2Zox/KE/1UuLJeBU40Wr9HIHsh26AvkylLjqlrd5cnqkFbG4sQDl7RruvBEvbefLLEomDibv3hld5vGoGESN8xR/JpvaIknA6Q/PX+bS+6FuNb7ihissXTA8L2gRVJOZMuXMcdYByUgaHMdL25HtjUYPNUnScByCPfC+RhlMLdPOHYPkog+mk0gP/M1FuCqaBSjFYXRG3J5ZpKeuW38eP7v1Z4NFcpKSemKiNw6JzydbPzMJKeoox/Oqn9JS+6DZdTRj+cVRfjOp/fECGqcVUP5ZP58v2RM4kD509J/KT9QwtTiNKg2VPU//AHEgd9pgi04zTpJAVMUx1NXJAPb/ABg9Ii8l4DTXymLzkgEMQ4Lg626OMRtFsJRLBXTT0yZpct1jLUeGUI6v5NhwjWJ2lp7sgK/Gq5f1zEF7YSxpJld9Yj3GCjPHTBlBS4aOHTJS5SyiYAFp7XBG4gjUGJCvVHUto62RWoyrpaYL+bM+Vozo/FOR+7SOeT9j56VFIVKUBoRNllxze8aY3xf6jDZp2ujqH3OUu+Ygf2T7II+5qQpKU9JLZLsPkf0i78H0hvWfxndA8v5sYsnQwBTNkpZvmlC39CbsitOxkr6dP30f70GVuvfACfOi8lFh2UlDSbTDnRp+tEhsqmxEykP9kT9aIDzosOsVkrJE7LD8JRj+xp+vE07K6/fKPuok2/bgdfnQRTb4m5l5Bp+yCT/KUv6sR6pkAVGxyfp0o5U5+vB1V5x5QJM0itxTF69jEbp1P+r/AL0Uq2JB/l5H6uPrRZvi0Re9lbQP7im0nyP0APoeIHY8/h5H6uPrQSNTFC/OHOJuK2kPuRV/SJI/s/70ROyKn/5qSO3oP34MRrE90XuJtRRK2QV/SpP6B/8APFitkCNauV3U5+vBQ82PPm+EVuL2i5eyg31cv9X/AH4qGxqT/O5f6v8AvwbN3RQqL3FbURTsbL31aeH/AC4+tF0vYaT/AErwp/3orOogvcYpyZaij2VsPJ1+Uk/2b7Ya0mx0uzTyf7Ig+sQup/NgqTpE3BJINXsiCR9+WoE3CaeWnKOTQZL2Ek75879HLHrRC2j3xbu+OMVkLgYjYmm/DTz+RL/04knYunc/fJ3DzZe/+rgGk384umed3ReSuA5Ox9PqOn4aI+pFg2VkDUTz3I+rC8bvjhDMeyI2Go5JDZyQ1pU896B/mEffwFI/o8/xlf6kRlxevWJu/Bez8n//2Q==">
            <a:hlinkClick r:id="rId2"/>
          </p:cNvPr>
          <p:cNvSpPr>
            <a:spLocks noChangeAspect="1" noChangeArrowheads="1"/>
          </p:cNvSpPr>
          <p:nvPr/>
        </p:nvSpPr>
        <p:spPr bwMode="auto">
          <a:xfrm>
            <a:off x="206375" y="-1638300"/>
            <a:ext cx="4676775"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646903"/>
            <a:ext cx="3938587" cy="31540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181600" y="1646903"/>
            <a:ext cx="2590800" cy="830997"/>
          </a:xfrm>
          <a:prstGeom prst="rect">
            <a:avLst/>
          </a:prstGeom>
          <a:noFill/>
        </p:spPr>
        <p:txBody>
          <a:bodyPr wrap="square" rtlCol="0">
            <a:spAutoFit/>
          </a:bodyPr>
          <a:lstStyle/>
          <a:p>
            <a:r>
              <a:rPr lang="en-US" sz="2400" b="1" dirty="0" smtClean="0">
                <a:latin typeface="Calibri" panose="020F0502020204030204" pitchFamily="34" charset="0"/>
              </a:rPr>
              <a:t>They don’t have to all be  close</a:t>
            </a:r>
          </a:p>
        </p:txBody>
      </p:sp>
      <p:sp>
        <p:nvSpPr>
          <p:cNvPr id="7" name="AutoShape 7" descr="data:image/jpeg;base64,/9j/4AAQSkZJRgABAQAAAQABAAD/2wCEAAkGBhQSEBUUEhQVFRUWFxwXFxcYFBcYFxYXGBcVGBQXFxcXHCYeHB0jGRcUHy8gIycpLCwsFx4xNTAqNSYrLCkBCQoKDgwOGg8PGiwkHyQsLCwtKiwsLCwsLCwvLCwsLywsLCwsLCwsLDQsLCwsLCwsLCwsKSwsLCwsLCwsLCwsLP/AABEIALcBFAMBIgACEQEDEQH/xAAcAAACAgMBAQAAAAAAAAAAAAAFBgQHAAIDAQj/xABCEAACAAQEAwYEBAUDAwIHAAABAgADBBEFEiExBkFREyJhcYGRBzKhsSNCwfAUUmJy0ZLC4RUkgjPSF0RUY5Oisv/EABsBAAMBAQEBAQAAAAAAAAAAAAMEBQIGAQAH/8QAMhEAAgIBAwIEBAUEAwEAAAAAAQIAAxEEEiExQRMiUWEFMnHBgZGx0fAjoeHxFEJSJP/aAAwDAQACEQMRAD8AssUypMDKBfKVHgDr+kKnE+FkTS5tYrlHhBqbjaXlMrggsAR56ekL+PYkJla6B7qqbcgef0tEtFIGR2lI4zzI/A1CsqpqEBvmVWud9b3ifMwuU6PKSWvaMx7xXQdTf9IShiU2mntMTZ7Lc9L6kRZNRPUdgbgFtgPK8b1StuD5yD9p7UR0lY12ANTzHVjmIG8Qag7Q/wDEshRNueYhJxGxJK7QhechSYjqUAbMiXzAjwgDMU3N+UG6U62gVVnLMN+seU8EiKr3nJZeq621F4eqnBwZcslmyW11NjptCHNNlJ8Ysyp4jp5NFLed3rgZZa2zOba77AczH2oVjt2/7lXQlMOG9BzBeHYHmDmVdVHy79NbX1teM4ZpbVEx5l8wXL478oDt8QKiYzdmEkqflVdbDYXLb+dohUnFFVLf5hfqyA5r7awzXWyg5HMIHrDKecCWjw7SKA7DYnS8A+IqzsJufrp7QJwPj+ciATZSzLki6Gxt5RIxvFqerTuNZx3ijCzW526wO6pWTaek215aw2DuYt45WvUtYC8EcBkFFIIsQIbeDsBls2ewtbzjOK8KMmZ2iDuEWPneJb3gr4ajA+8YpTFhdjyYApa9s+UmwgnMRGvc8usDKimzuoXQnnGyYQRPCs/dIjGwMMjiAsDVkg8wNiSNmYoxtDNwtVAyO8Re3ONMWwZEW6mBVBYA62jZItTb6QFOa7ee8mtVkzSBtDXheFS2lZm3t9YTsGl5p3hDr2NlABtAtRuUeWU1rA5zmK+NVSS3Kry+kcMMqXd7Kxg3xDQS0ksfzfUmFjAZ2Sdc8tPePKbS1JK5yPWK2riwAxnmLPU2vpGj1s1N4PBA6gwA4gnlRaE6NXY7BZ61ajmRXxhjyjnKriDcg2iHLeN5taLWtFgO0BtWHkr1YRCm04J0hfSvsTaJFNixJgu3PUQZjFIw4WjjLPftA1sQc6CJmHyTuY+CLPJPcRAqGiTNmRAqW0MbVQJ4YToKnuDWMgXSTu7GR7tnssZqVf4Y5VUHLppzhZr+Gf4hQZIErJoQR3nPPMekHsKr7Mb3KbqbaA3NxElcTRWdmBVeWm/Uweu3EYdesSZ2BGpsh0IH20g1NoHaVJe1uyO3XS28ayMTlrPMwMoW558omLj8rs2DOup0F/aPWtyME9JgDEFcUZyVJSy238TyhPMi+YdDDhj+KS5yIomC4NzC4yIGJ7QQte4arA65iuoTcwIgc02VgfGBOJpebYwxz58rbPA+qp0dxZoBUzA5Ii4qYGBqikGQ9IBVNQXYXJNgAB0A205Q6cTYA9PR9qxFnIRR4m5+wMICzOnvFXS+dS0P4Zr4aGcPNt9PM6/XlDDheB9qDcs9vE3vy15HnlG3OFKlcaHNbx5jyHXxMWvwKVsoAsLX/fj487xt8g8RitQTzIdH8O5n5GKXubHW17X19I48QcC1EqUZksrNYHMdLOF3OUj7c4teRJvrGTZdo+wwGTD7UPESOD8UtIXS2g/5/WCnFNZ2lK2XXS/tAutr5VNUNJZco+ZdNCrEtp5EkekaYhxBLMvIBHNWKwtK4wMxpdoTJMSZle5dcuh5ecMsvC5pys/MD0gFUSkUhgRcHrDRT4xNmShZNhv1g17eUbRFbbFdyTNq3BGy/NCziEgy13g5Pxtz3TpAzEFYjXWA6cWA+bpBmvxDlJ5w9WD1vDdIxJQusLfDeFq+t7awyT8KXLa8E1DgEkR2hHRMNIGM1SOm8LFBJLVCctd474sQkzs5ILsPm1si+bdfARq9TMkS8811T+VUl5mPTViIJptK5r8nf1idj5fc3aWCssykB6QvY7WK/nCgvHVSzWzEIdrkHTxFrco6SuIGD2nIrD+Ze6fPTT6QKn4TZW+5yM+022oDDAhQsAIB4hiBJssGK9M0vNLuV59R523HjEbDsIHzGKSKE8zQDZPAkHC6RgbtzgskoCJRprR52MDezcZ9twMTanTWCqGwiDTS4mEx8J5OU1oizToY7zHiFPfQwResyZylTdIyOMh9IyDYmcxwosXmSLK4uBy5x1o+LJU13Wb3Ryv08IGcc081apWlC6MuUgDneBMqlcOO1lkX5kbxvw0ZN3cjiNBiGx2nCtMuZNfs/lvpEVqJVGsE3wRgc0v2iPXyJmbIEbPyFoWTLeUjiEurUjmDXNje2kYyA6iOwpHFwykEbgxo8gpuIFYmwyIwcHBgqrJG8c0r7ac+sFHlhgb+kB6iTlOsGrIYYM8Fh69514o4qeppElNvLmBvMZWX9YUkW5sNzB95Aa46xG4anCTXSHmAFUmqW8r2J9N/SKVBVVIEZVjYRuM3fheolANMlOg3uykD6iHzgRXZrX0HP/HWH2YQiyAQPxQZbg3y5jYhm5DXML7m4gTQ4csmewUWU7eHhAnsJ6yomnCniNdFNsLGNJ+IjMFUXvzJtoNyBufPaOVI4bQx1EhVYkixIsSN7a8/eNqcieMuGiXxHQGor8swkCWoCC+ljrmHnA/E+HWl9SvXpD5W4csxQxFmT5W6r0/WIFbiC2KMNbWvELWralm7PENUFwVMqk0gWYVY3HKD2G4/kGTLePcW4fJJddv3tA/AXVJpEy1uRjbFbEz1i1lAQ5SGGoXm95RHs2iYCzQXXE1TQWt9IGV+JgteJivYWwBxMtXt5HWC5VQ1OxN7A7iO3/X2nPlU8rxHrKJ6hgCLLHamwPspiFeuvlzh0FCMN8xnldrqcHpAkuY6MSRzub8/En3iNV1DT5maYb6aDkPIQ54th2eXccrwu0GH5gTa2VrRZrfI4n1te04gyVSa2AgjLoMw8vty/SCC4daZ4aex/YhiosNUAEjS1j67/XWNbS0wABBfD9GVF9wD3h1U/wCIm4jSdk1h8p1U+EGKegy7Dw8/2fvHSspw8teh08jsIFdX/TLek2DziLiNHULHszCZik845K5B1iStqP8AKYXb6ydIlR5UrpGSZukeT3uIMDMlYPmPEGofSJU4xAqj3TDKdYsZ0pZSlf8AmMjhRyzkjIYImZbUmWd3W45E8o6vRy5vdaxYC8Tw6g5SRYxDq6YZ+7dbHfw6QvUxXAPSOt5z7xRq5TS5hCaFTex5iDNBUpOs4AExRqDyjWdgvaVLTHbSwAAiHiWGtJbMptf96w0wHSD5nSroUm3ZbZxvaFTF6Qk6i1uUN+CUSlSwPfO8cMRwMuSb6j6wMqvQ9JmxPEXBlc1Mk8o4NThxZoP1GHkNYCx5iI1RLVTY7wlYGqOPyMktUwOTFedTGWbcusdKbAxMmo17XP8Aqy2Jt5aX84bqLhdqlgBoh3a2w5+Z6QZx7hMS6iSZYyy0p7KP6mc5j52X6w3SzOu8RzSoS4zJuE4pMWQQMrWHdDDa3K4jhT1mdrne8d8Mp7WEcKrDSk0lNt7QQEkS4QAYcpF00iUzi3f5jn+/CBVHV20OhidIqd83KDJF3MU+J+LkkMMma7rm1BF9SAbHXkYG4ViE2oeFr4kYsjYiTKOZUVVYg3BcZr2PkVHneD/AeMynca2I5GMW6fxDkxcahdxGYWxXC6hZZy6+HO3hCq6MBmIt57xcQKt0IgLjfDyzBoNjeANpPDUlZrxtxxK3aZMCg2JESMFkdvM1JFuUPr08kqJZAzHQQuYnwZOkzO1pz6RN8QMCD5TDGjJHmzC6UgQhWt5/5jTFpIRbra/Lp62hcqcanhgJqlSP3eClLmmyHmtewIUD7mFV0jCwMDx1mdo37cQvw3LSpkm4AOxsbgEdDuD4GF3FcFelnWOqTBbMOo+W/Qi5gpwlhuWcXRipJubE2NtwRt6w5YzhInyCraHdT0PIx0dWCuVn1o5w0QKdMyBiNV7renP9fKCtOPwrb5SR5gi3/wDJgMJpWYNfmBlsP61uVPqMw9o6SMUyyyL2IsLHmPyn9PeGhjqIoc9DGTB6oPLW/wA2x8xYX+0bS5gLsh2a/uN/prAHBqy7OBtdXHgGuD9b+0TXnET9NwQw8wdR6j7R9uB4mdveFpQDkBt9j4x7i+CIV7tgY71VOLZh7/b6QGm4iWmBSdBHD6vTNp72VenUfSUFbegMjTcHdFvuIGvP5RYTBDK9IrbH3EubodCYPpbrGfY8w/E5zmiBVHux1adcRFqX7sXKxzE3k2hXuCMjKH5BGQwZkSTi/FDzJmZXICHu2NreMHOG+PxO7s42O2bkYrfGkmsA0mWwWbtpr7coPcJ8OvPYSkUjKO8SDYefjHR1DTvUOgAH4j2k603JYe+T+Bln1OIS0sS2+sc5GMJNIFiQOZjduCO6ouzZRbUxMkYEFWwFvvHLanVWB2RF4zwcS/UlO0Mx5ipWYgJU5sptY/sQxUlYkxQxNmttAniLgUuC0trNufGNuGeEZj96oJsugUH5gObW5eEbQFwFHWYdlXLdpvXUAnt+At22J2A8zBHCfh9JU9rUDtWGy7J7fm9faGilo1RVAAA6AWiVMS4tFOrSqo83Mm3XeJxjiCJVKOQAA2AFgPACPOIMOzyAw3l6/wDidG/Q+kV9jnG1X/1EUshsi9uiaS0JKadpmLAm9+lrRY2E1RYFJhuSNL89NRBjWMFT3gqr/NuXsYqSJGsSJsnWO2L0ZkuOhOhjeYtyPYeMT9m3IlvxNwBmtHTpnQlRqQBcczEHH/hxJqpjTkZ1mX1UuTJYgW+T8p8Rp4QYmUTfhkflcH0CuCR5Eg38IM0SjJ5CHa0BXawky98tuE+fcf4KeXMZTLKnoRv4g7EeUeYRgDyhdkI8RH0HUUkuchWYgYeI28uhhX4iwTskXICyE2Y2vk6EnpCd6XadSy8gfnNUrTe+GO0n8omUGMPJsL5hz6w14fjsuYN7HpCViPDrJPBkvuLnmLeUC6mrftcjAowPzC+U+sEq1Fdg44PpMWLZU2GGRngyzcRoFmAMNGGoI8IETuJnlm0xLqOYjyjnTElglsw+sTps5GS7AawjfXVdz0Mfr3oOkV8b4glTBcDaBdLjCTEyBiBfYMbX8QIYJvDkmYQWSyk75iBb0jzFODacIhkqEJBvYsbkEWOphE0pVWWyRjvGla0uOAZHwPFhTzVS4s3Lci/O3SLFkVIIircMwx0bJMIN20NrG3nDa1aJSN3tttYe09vlyORPLU389DE7GAROmBdw+ZfMG4+1vWBs9yWv/MNPO97e0EyDMdmHiY0m0eeWGHI38iNGHv8AeC1N5YC5fNmdOHJ342XqpH+4fUH3hhC/jEjmR7kXX3OkJD1plTEmDRkbUdQNDbzEMGI4kFmhge66hlPtb/b7wTODA4yI+UYDJlOxuPTl97ekQJ2EgEj6/aBmHY9c2va+o8+Y+sTa7Gssoufy7xO+IUpqEyOohKiUPPQwBxJKnSBmSY1gdQdrQp19U022tzBPHeKDUjIuoiNSUYUXaFqKfDGSOYK2zc+F6SNKJVbGNZ792OdfV960au3dEUlXvAkwzRDuCMjaiHcEZGjPp2reMUVgqS7nYX2EWtwnLRadWUC7asRzMU1Nwn+KSbPkIxKPqoF7Awy4Di1TIlrcFltfTlCdKJpn4H15lfUBrQVJlwG1rxHeTe8L+A8UpPAubHpDPLYWFjfrFcBbpGYGuBap2UWtvoIlUMrKAfEA+u31jjiU7NMVRsup82NvsPrBDse4Rz/ZEb09QUnE8ufIE7Hf97x0jiXzLfqLjzG8btNsCei5vbWHoqZS2Dr2uPZv/vTG/wBIe32EW+9GGHQxUvw2TPiebeyTG99P1i4lbWNsO0n6A5Qt6mcZb37r78iecZOyoC2VbjbQRtUrceUQZ03O6r+/GBniURJGHSybs+rH6DkB4QKquLJcuuSkCtmc2LHRVzKStubXNhy9YPSwAIrL4jp2OISZy6EqrX/qRz+gWCVqOhiesuatN6+oz9JZmXSw9TGTJYy6x0lkEAjY6xk4aRmMykscpZlFWzWBYo5zS7kmy/ygnobi3lBvC8XpZyfiZQ3O+8TPiLQBpWYj/wBNs3kpsp+tvaKvrJ5uotYH7DQ29dPQxzd9Z8UgfwS1oN1rrSvf+ZjXjuLIr/gNdRoQNvTr6RNwl2nopva4J102vv46QvUdRKnPJkZcjFvxJxYklTawy7WUD6QT4Eq/+9WV80t81geRALK1vT6xlKfMPfjM6a/4aUqd0Y+UZIIHvyCPp06+uI6SqXOosso6fKbnbfYRvVgKUQ5RlGwFtDy+kGapgveNgoF77Aaa/aKkxDiEz6t5kp7a6X2KroNPIXh+6sKm31nLi4k5jdxJjlLSSw07Un5EABZrb26DxMVxinxHWYCFp0RepZiw9rC8K2P409VOaY5v+VRyCjYD7+sduHaJXnZmGZUGa1tC2yA/U+kBTQUUruYZnx1FjnAj1gddeWjdQLiDcyiAGeXqrasOanqP1HhC9hg1W/5m19TD5T8Pi3zRirJJxG7ANozEnGcKDKGUrvqCbEHT3EDpc9ez/h55yWuZUy9gP6Tfkb+MO3ElLIpZRmOwZzpLSwuzeuwHMwm03E1TOmZZOVbaFlRdPAMQTfwBENishS78ARU8/LMpHmIwuNjcMNQR+7Q0Fe1kEDUOv/H78oBYpjyyRkKibMYal9RY82v9Bz8OfbhnHQCVmAKp2K3AB8iTYesKJVbaPEC8dvf3xCMABtkCVh4kjXeI9TWaGC+PS8rn6dLHaF+fKzaRjIB5k12FfEFzJ+Zom5tBHA0Vto3toIaM+U5jJRnuCMjlRzRkEZGITMlzePnpKypaXKCqX70sqVDjXUG2h8YfMExmmrpQeV+E5FzLcAHx05jxEV9W8UTmppZrqZGWZ3knpY38wNjETAsLSc2aXOJtqNSCPC3KDPSjVlyRj6/z+0aVzvAGQY4YJiGHvOeUs3sp4YjU2DG/5b6GD7Vc+kvcNMU7MutvOKl4kwC864lWFhqOZ6wwyOI5+HmWsqd/FyWAuj/MhOhCtuPIwAfKNphXqYHcRxLLonLSUmHeY2b0GgH0hkB1B6wIky/+2l+H6kwVpzdB5RVpGB+Akm05P4meZctxy3H6iIXEFV2dHPf+WQ3vlP8AxBFh3fL9mFjj6fbDJo6oB6F0B+kMCK2HCE+0rPhLiIYfUNMmSy+aXlAVgLXYG+v9tobJ3xnkf/Tzf9SRV19bxxn+AgpWQKtS9Y2r0lk1Pxzkj/5eb/rSBL/HVASUpWJ/qmgD6KYrWrSB2WFWPMq13Mw5MtL/AOOVU57kqSno7H6sB9Ih4rxXPrSpnspy3y2UKBe19teQ3ivpBsYZMOc2g1LZMQ1pYrjPE+geCKxplBJd2zMQdfAMQPYAQehP4CqMuHSj4uB/+RoaJL3EfN1lXTnNSn2H6QPxlh4mUc8aC6HUm2o1GvmBFHVGEz2T+IMoiSLIG0sLaDS97E31ta5i6+PW/wCzJ5B1uPCzD9YW+G0WZ2tLNvkmS7j+1t7eVwRErVEG0J6jrOk+FP8A8b/6OvbHtx0lX9kyzAxUgFbqSCAwN9R1EN/w+pwJkye2vZqFUdXmXH0UN7w31nCP8RRpTzHtMkWAfLe4UZTpfZlsbeUCeAJksyysvVc7akWLZWK3I5fLtAFqIcE9J0Wo+MVW6R0X5yTx7Z65+nE0+LGONKoUCm3azAp/tClm+uUesVScTQU7W0ci3ubE38iYsL41jSnXxc29EH6RUjnWx33t5Q09YsYZ7TiQ7izA6T2VS5veHrBsMVJChfzd4nmxO3pa0J8pL5R1IizZdJZFG3dA+ggetJAAlPTIMkzjS0l5q22uDDbiGKLTyi7mwA0HNjyA8TC/STFlXdyAALkmFfHseaqm32RfkX9T4wHSVGw8dO8YubEi4rXzaqdc3LMcoF9rnuov6nzhlw7CFp5dvc+P5j7fSI/BuE53M0jRO6v9xHePoNP/ACMMOOoFlTDa4WW1/wDSbwj8T1ga8aVOgwD9T+365mqa8KXMrUP2jtMb8xzeQPyj2sILU6AGAVLOJYAcjr0L8/8AxUaedoN0rb+EdhWoAwImnMJV8/NKUHdNL+HL/HtAKe9toPSJGc5P5u76n5T72hWqEmLMKsCCpsR4iIWroC6g49MxPUUefd2kuVtrG0mnzGOMqY0EJIYdIE8+RBJcvD9N4yNFmvGQvg+sNtEQ66TMkS5TCaGRxmCq5OQ3sQy8jEzCeMmlS2TKLnVWGhB8YHVGDT5YDtLbID84GZP9Q0if/wBFE1e0aZLl3Quik/PlaxUW2POxinaiAbbBF1LZynEnUPEk1Px5jiZnLIJZPy6aOPIwRSnntNkTRLbspk1BmAuoDML36Qk1aZDY8v3eHP4a8R1H8QlPmzSXOqtrl0Py9DpHhrCqWWHrvbOwn/c+hqIZqcDwjrhlT3SP5TrAygqrLbpG8tyr5uR0MFSwcGLMhyRDztofI/aK7+LmIZKWWg3drH+1bN9wIeVm9032/QxRPxI4k/iasBTdERbdMzKpb/aPSHR6ybqThCPWBaZS7BV1JhrouGVCZ3s500O2u1hz/ekBeFsMmTM7oAbIbXNrj85XqQuYesNuDpcAtqY5/wCM66yvCVnA746/TMufAPg1LUnVXKCc8A+nrj356+k4V/CMichHZBGy6MvdsbabGx9RFSz6dkYo4KspsQeRG4j6Feu7pVVVQQFNhqbeJ2uYqD4gUbSqx2ZbLMAdDyYZQD63BuIS+Dal3dq2YsMZyc8HPQZn3xihQgtVQOccfeLMkawx0OghX/iNYOUNWMsdVScGcjq0JWWlw5jIWjkqSQAWXa9yXdv/AG+0P+HVYKA3vFVYHOIppBuRmJa4F7DvG5HT5feHnBau6gmZK/tXf25QsLcuZdqq21KPYQjxfZqGYDuQLDqcwsB4wkYbWTOzTIpM6nNyttXlHRl9Brbwg9xk5mUxytqHU6X62194AUGKTUdWsNBlJK6nTTUQnqTm0HtiV9HxUR7xwk4k75ZssAqVs19COhHXmIr6dxVKo6+oEsZ1z3spAXOwBmWPTOW+sE6/ibLR1t9cqFVK6ATXV9PQCKmpm++kOUVb8F5kkBio+ksim4uSpmH+IkB7kkLbtFX0IuLDnHSV8O8PrZh7AzJMy2oVrqD/AGPcjyBEJ3DlV/3a98oqo1yFupZrBVc2IAOp1tqBFz8ISGCFnVTfZhuR94zcAl+1OneenbsJx0lNcZcFT6BhnGaWTZJqjunwbXuta+nhpePafjosqh1uQLac/GPoDE8Nl1Ml5U1Q8txYg/vQg635GPnrizgs4fVdnctLYZpTnmAwuD/UNj5g84I6LbwwgK7WB4mldi8yeRfRNwo59CTzjKenJsALkkADqSbAepIjKWTDJwfRCZXSV5LmmEf2Lp/+zJB9ooqJUdBD8nkx2w3CxIlLLH5Rqep3Y+pvAniq4pKgjfsnIP8A4nWGfFnWWtybXIUeLMbAe8KnF0y1FP53lMB5kWtH50lbrq138ksD/eUg2azj0+0rWgGVQANtB7/a/PmfSC1EthECjXu7+o29PCCMhY/UEk5YUonsyHmCPoRHfjqSsqasy1hMGun5lt9wR7Rxw57Op6MD9YZMdkJXy1lrKmsFN1miwUGxF7HVh1iB8VbZqaifQj9IRxmsiIlJVITyicKhfCIuIcNdhMaW269Nj0IiC+HMNiYWDK4yDFBleCIcE1fCMhfMmYOZjI92z7fB2DcVTqY2RrofmRu8jehifi9VJrAHk06SyoJmWcKt9Lm0L03DnBykWa2x0iCM0tuan2i/qNrgWKOT39f3k+guAVbOB29Pz6SfKw4zFV27krPlz75eZHU6aw58G4XITEVEib2qJmYNa2buHUj1tCMKrMmTQfYn9DDr8FaEtiLl9MkhiB1JZACPcxOZWOece0aVgCOJbtOhU8yx5dB4xJSe45WHUx7KmAXy7X35sevlHec+WBIMQjksZG4jqmXD6lkIzLKZhbwGv0vHz2tGzTF3OdgNBc6nkOZj6NmylZSGAKsChB2KsLEW6a2iBKw+SjCZLky0e1syooNugsNIdOoULiT30r2ODniJVRiXZUwEuUe1P4YAt3V2Zrb/AC6W6nwjhheLhVsVcEafIw16DTWPONVenqRNA/Dm6ZhymDcHzGvvHLDJizLDtQhGmvO/OOc1FHijaRO002pVUI7en7R34apXY9vNGUAfhqd/7m8eghL+Nk5S1Mmmiu1/7io/2mLAopLiUqFw2X8wFrjlfUxUvG7fxFXMa9whyL0AW409cx9Ys6HTCtAiDpOY+M6sYy3c4AHYRCZRGLVWjtiMrIbRChvGDIyYdcy7MKoD2Mh9ezVMrW8VX/AhgoqBJahi1/LS/T9I64LRZqROycE5Vup2vYXEaJTFSqsCLNsel9ImraHOMf5lsKQISa2bKRcW1HgRaAtVwnUzQUlTZaox+Zg2dfJVFvrDdg1nmOpXTKDm53Btb6wQmy+zYG1059R4w+lQYZaC8dk4WV5xXwglLgs6VLu7AGa7kas1rHTkLaAeEUfTVWmvKPq7G5CvTzVc2Ts3zE8lyG59tY+QA9oZ+U8TFdh5JjDgPGhpXdWQPLcgt/MCBa6nY6cj9Iv3g/iGnqKZDJYDTUDkfEco+Wnifg+JzZBzyXaWwO6m3v1HnC7IC24dYUWk+U9J9bq/SIeL4PJqpfZzkDre4vup6qRqD4iKNwn4x1cth2oSaPLIfpp9ItvhHjeRXJmQ5XGjSye8p/UeMeZImgvcRI4n+Hs2lBmSM02UNxbvoPED5h4j2gbwliRlTBULImT7Z5bZD/6YzLyA3OUHUjQiLtzQucQSJNLKacoCFmuVUBc7tuSBztc38IxqbLGqKKu4+mcQ1T7mAY4iLxdxaaqZSGUkxJazx2gmIVysrLcsbWtlYjePeN6tf+mzijBrhR3TewLoCdOVidYziniruySozpmLP1BVTlUjxudfCBFThUqroptRSqyuiTFILN3bqxdCt7agkgiOdYb7arLlK7T9+M9O/tHeVR1Ug8RewuZmXw5ekF5ELmBVFx+9uUMkgR21RyIuhyJPoz3vUH6xZmA0BMhA7liFAOw7w0JsNNxFZ0+48YtuRTMjG2qk33sQT82+4J19TEj4tUrlNwyOePyhC2OkTOOsJzTEdRqVIPodPa5EKbYS/SLOx6XcLfz9zAbsR0jn0uKEqOx/z95hkB5iMcOmdDHkPJkjpGQb/kmY8MSlMUwOolMWfQ8xe5HnGqV7TEWXNTtFW+VgO+t/Eb9dYJ0eEza5HZJoEwC+Rt2HgYH4bXzaKcC6WZTsw0P+Yr1ahwu3gkdv9xIMRz0Bns7h5TZpM5WQm1m0mJpfvJ+ohr+GdNMkVc1TqGkNkYai+ZNum+0deypcRIdHWmqCdRa0t/8AmIlLWTqCpXt0YAGxNtGU6EqdjpraPUfx/Kpw3/lu/wBD6+xhtqr5sceo/aWnRVY+U6Ef4/zG83E83zb2sf8AMCJFdLmd6U6uNwQfuNx6xOKhxfnCx3L5TwY2VX5o00soTJKgb5QR525xHkU5F1cWIPPmI4YLXBCA21reREH3mLludt9Sbed4pVqrgGTLCayRAWJYTKqJTSpqhkbcbHwIO4IOoMVji+EU1HNeX2jziBomgysdhMmA8ugF/KDvG3xQRQ0ihcFjo84a5eVpZ5n+rly6iupU0nnfzhgUI3zCStT8RsqBWo/jCYxqeEyCc4XoGMDzMyg8ydo9M0RvLW8Mqir8oxIdt1lnNhJ+pixi0o5rmB1ob6yhDCAs/Cjyhays5lLT6lSoBjrwxiM5Uaas3uS1UkHf5QSIa6T4hSakKszuNfR/8wYwWRKmUUhhJQuJEtG0F2yooN9Ndoj4b/BU8phNlojXNwyi+vS8c3Y4V/Lwf57ToqqnVAd3HXmFMB4lly5+SZNQgqbMDvqLXI/WGz+PlvswYEcjePnrHsdRZ7JTKJaM2pHTnaGfCJk6aUEp3lSwO8ysQzeAMWNPY/h77OkTLh3KiWfXzwytJU3uuVvBWFtfTlHyljmFPTVM2Q/zS3KnxA2I8xY+sfUOEU6gZV9SdyepJ1J8THPHfh3QVL9vUyVZwLFs7pcDbNlIvbrHgtLHcekYxtGJ8vYVg82pmiXJUsx18FHNmPIeMHeKsDl0okS01OQ9o38731PlyHhFt1tRIlqZVFJSTK5lFAL+u58yYrb4gDWT5P8A7YXXUmy4KOkIqH5ooII7UWKzKeYJkpirD2I6HwjgDGyoLFmFwDa3U9L9IebGOZv6S8uCviQtTKHaHKy6NfkfPmIF8acUfxMwKh/Dl3t/U3Nv0H/MVrQzJvZ5icgYjJYWCqL3IHufG0GpdUrbHnYCM6QZckngdI0uCAccwilRp59333iTRVnZpMRAAr/MALXbKVB06AiBatZrev0N/qY3SbYfvfmYfupruXbYMiEBxAtHg8yQe93l/mXW39ykX9RB+kNwCDcdRGSp2p8CftHAjK2ZNNbMOR6G30v4e5FXb0mANvSGqRLkDxH10i32YlrRU2AWmTZQHN1FuYOYXBi1nezk+IiV8UbG2aPJg3FDmv4aD0gLBqsXXzgKwjitOxNtgb1zDuPKJ5GRuqxkPQUr/h3iVUWUKynVEe/ZztVFw1mKzFBOhvdTeHbF8ApZ8q5aW6HUMxFhfa01NAfO0VLhHEj0wyzVSopmBUS5mq5b3OTcy2O/t0jthSzjPJkWlU7MWVZznKqXuoJ3JHhFW/SAedCB6c/zB/OTlvwMHn+f3E68QcFPIYmnbOu+UMCQPAjRhG+CfEGbKHY1AEyXsVmLm++ogziU6WBlyqzjZ0JV2HUD81utoF1NAsxM7IKgjXN8ptpZdPmOhvaAJduXFwz79/z6fpM52tmvieYxIksVm0t0zfkVibH+gjX0iPTcc1tJMyM4mAcpgzaf3Cx9yYg1J7MmZIUor2C72X+YjN94EVU0PNJANuVzc284sU2u9QrfzDsT8w9s+nt7QbsVG8cE/hLHpviu5U2p5eY7ZmLLfrawP1gbP4rqalWSdM7p/IvdQjplG/reFunRSB4x1CFTdTeHK1CdBIeovstyC03qMKG6GxjWTPeWfxFJXmRE5ZugMdg4MG2jtEfFbGGGZospHGZTp1H6x6tHb8xt4RoKIA3Q5T05H0iVLbTbzjY94Bmx8pnNXC6Ek+EdgoMeExitG4I8xrwavdQjlzZRlVb6WHUQr8f8SGfOVFFyvTe5iVLqmy5V1NtB5wU4b4HCntZ2rtrrHOPWEuYn1M7JLDdpq17EDP4QPwlwY0xhMn+gMWTIp+yACgRqgAFl0iNiGLhBlGrRh3PcxhUWscQkuNiSLsdeQgTiWPzZw77EJyQc/P8AxAh5pvmc3bp0iRS0pfVtoXZmbjtCKvdp5Jllz0EJ3xMIDSAOQb7r/iHWsqwgyrvFbcdzrzkB3CX9yf8AEE02BaB35mmbtFxltB/g7Cf4qZ2breUrB25HNqFUH+rW/gCdLQvs2loOriBpqEIhtMqMxJ5rLvl92sV8g/WKGp3FNqdTx9PefV4DZPQSyaLBJOIB2l2EqUTKlsAB2jgDtH/tuco8BCXinCbrWpIVhmJGoOhvBb4RYh+HNldHzAf3AD7rDXU4aExOnmHXOCPJlGn0I9o5ttQ+m1DVDsOPyyJTVRZWGPeV5idHOpXyVAIts+6kecapVBrW/wCPCLsqJMuYpWYiuOYYA/eEzF/hrJe7U7GS38u6E+W4ihpvjigAWmYNR7RIo5mrf3EfQW/WOl7nXZtPq4/xHCfRTJM15bWzKQCOR2II943S/wApFiDexFiNbjQx0VGqrtHlMCRiM/w7pmaql35XLecv5T76eSrFsVErQdf8awpcA4V2aGaRYv8AL5cz6kfTxhtmm6nwF4j/ABC1bGYDnAx+8+wQRINcpygnfW/r+zAJhrDBiE3ugeUAbanzjm1CjUvtPYQ5zsE3Cx5G14yG4KVFThGBNOiHINZrrpcGxKpuTcnfL6wLruJlT5LzJg3mP8o/sTQD2jIyLVFSu7Bu385/mJHsdnO5j1gN6p5jl3cl+pvfQX0PLaC2FcRlbJNva98w39Rz+8ZGQ7ZUjjaRB+8ZptOtQstWfLLa13AvZb6uBvcdOcJtLL/EYDUC4F+Yva8ZGQloeGZewMzqGJqyYQp0ORbHlExW013jIyLI6SFZyZ0lzRG+b1jIyNgwLAAzZWvHaXGRkbEC89zR6GjIyNzGI38DUquXuLlctvI5v8Q31tLlS50HhGRkQtZxYxHtOm0BxplI9/1MXMTxbXs5e/U8ogHu+LHcmPIyEOvJlKnzDcesm0VDfvNHuIYhl7q7xkZHlh2qSIYmDAOZ3iuuKp+armeBC+wEexkC+FndcxPp94lUxZiTA7QW4wl5KhU5JKlqPLID9yY9jItsf6qj2P2jf/Q/UfeTfhxiPZVyjk4ynzGo/X3i5pdMJs5STbKQwI3B0B+mkZGRzHxhQNUp9QP1xKejP9E/Uw1OS3jGLJjyMhQVqXM9ycRfxPhqTMndoy97S9jvYaX9onNhstrFpaNl2JUEj1MeRkSmsfcRuPGce0Z/6wjJ0NuW4iT/ABNpZJ8oyMilXa1aMV7A/b94BlBIzBU+p5mIea+sZGRnQKCDYepntxx5ZvcRkZGRTi0//9k=">
            <a:hlinkClick r:id="rId4"/>
          </p:cNvPr>
          <p:cNvSpPr>
            <a:spLocks noChangeAspect="1" noChangeArrowheads="1"/>
          </p:cNvSpPr>
          <p:nvPr/>
        </p:nvSpPr>
        <p:spPr bwMode="auto">
          <a:xfrm>
            <a:off x="53975" y="-1287463"/>
            <a:ext cx="4048125" cy="26860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9" descr="data:image/jpeg;base64,/9j/4AAQSkZJRgABAQAAAQABAAD/2wCEAAkGBhQSEBUUEhQVFRUWFxwXFxcYFBcYFxYXGBcVGBQXFxcXHCYeHB0jGRcUHy8gIycpLCwsFx4xNTAqNSYrLCkBCQoKDgwOGg8PGiwkHyQsLCwtKiwsLCwsLCwvLCwsLywsLCwsLCwsLDQsLCwsLCwsLCwsKSwsLCwsLCwsLCwsLP/AABEIALcBFAMBIgACEQEDEQH/xAAcAAACAgMBAQAAAAAAAAAAAAAFBgQHAAIDAQj/xABCEAACAAQEAwYEBAUDAwIHAAABAgADBBEFEiExBkFREyJhcYGRBzKhsSNCwfAUUmJy0ZLC4RUkgjPSF0RUY5Oisv/EABsBAAMBAQEBAQAAAAAAAAAAAAMEBQIGAQAH/8QAMhEAAgIBAwIEBAUEAwEAAAAAAQIAAxEEEiExQRMiUWEFMnHBgZGx0fAjoeHxFEJSJP/aAAwDAQACEQMRAD8AssUypMDKBfKVHgDr+kKnE+FkTS5tYrlHhBqbjaXlMrggsAR56ekL+PYkJla6B7qqbcgef0tEtFIGR2lI4zzI/A1CsqpqEBvmVWud9b3ifMwuU6PKSWvaMx7xXQdTf9IShiU2mntMTZ7Lc9L6kRZNRPUdgbgFtgPK8b1StuD5yD9p7UR0lY12ANTzHVjmIG8Qag7Q/wDEshRNueYhJxGxJK7QhechSYjqUAbMiXzAjwgDMU3N+UG6U62gVVnLMN+seU8EiKr3nJZeq621F4eqnBwZcslmyW11NjptCHNNlJ8Ysyp4jp5NFLed3rgZZa2zOba77AczH2oVjt2/7lXQlMOG9BzBeHYHmDmVdVHy79NbX1teM4ZpbVEx5l8wXL478oDt8QKiYzdmEkqflVdbDYXLb+dohUnFFVLf5hfqyA5r7awzXWyg5HMIHrDKecCWjw7SKA7DYnS8A+IqzsJufrp7QJwPj+ciATZSzLki6Gxt5RIxvFqerTuNZx3ijCzW526wO6pWTaek215aw2DuYt45WvUtYC8EcBkFFIIsQIbeDsBls2ewtbzjOK8KMmZ2iDuEWPneJb3gr4ajA+8YpTFhdjyYApa9s+UmwgnMRGvc8usDKimzuoXQnnGyYQRPCs/dIjGwMMjiAsDVkg8wNiSNmYoxtDNwtVAyO8Re3ONMWwZEW6mBVBYA62jZItTb6QFOa7ee8mtVkzSBtDXheFS2lZm3t9YTsGl5p3hDr2NlABtAtRuUeWU1rA5zmK+NVSS3Kry+kcMMqXd7Kxg3xDQS0ksfzfUmFjAZ2Sdc8tPePKbS1JK5yPWK2riwAxnmLPU2vpGj1s1N4PBA6gwA4gnlRaE6NXY7BZ61ajmRXxhjyjnKriDcg2iHLeN5taLWtFgO0BtWHkr1YRCm04J0hfSvsTaJFNixJgu3PUQZjFIw4WjjLPftA1sQc6CJmHyTuY+CLPJPcRAqGiTNmRAqW0MbVQJ4YToKnuDWMgXSTu7GR7tnssZqVf4Y5VUHLppzhZr+Gf4hQZIErJoQR3nPPMekHsKr7Mb3KbqbaA3NxElcTRWdmBVeWm/Uweu3EYdesSZ2BGpsh0IH20g1NoHaVJe1uyO3XS28ayMTlrPMwMoW558omLj8rs2DOup0F/aPWtyME9JgDEFcUZyVJSy238TyhPMi+YdDDhj+KS5yIomC4NzC4yIGJ7QQte4arA65iuoTcwIgc02VgfGBOJpebYwxz58rbPA+qp0dxZoBUzA5Ii4qYGBqikGQ9IBVNQXYXJNgAB0A205Q6cTYA9PR9qxFnIRR4m5+wMICzOnvFXS+dS0P4Zr4aGcPNt9PM6/XlDDheB9qDcs9vE3vy15HnlG3OFKlcaHNbx5jyHXxMWvwKVsoAsLX/fj487xt8g8RitQTzIdH8O5n5GKXubHW17X19I48QcC1EqUZksrNYHMdLOF3OUj7c4teRJvrGTZdo+wwGTD7UPESOD8UtIXS2g/5/WCnFNZ2lK2XXS/tAutr5VNUNJZco+ZdNCrEtp5EkekaYhxBLMvIBHNWKwtK4wMxpdoTJMSZle5dcuh5ecMsvC5pys/MD0gFUSkUhgRcHrDRT4xNmShZNhv1g17eUbRFbbFdyTNq3BGy/NCziEgy13g5Pxtz3TpAzEFYjXWA6cWA+bpBmvxDlJ5w9WD1vDdIxJQusLfDeFq+t7awyT8KXLa8E1DgEkR2hHRMNIGM1SOm8LFBJLVCctd474sQkzs5ILsPm1si+bdfARq9TMkS8811T+VUl5mPTViIJptK5r8nf1idj5fc3aWCssykB6QvY7WK/nCgvHVSzWzEIdrkHTxFrco6SuIGD2nIrD+Ze6fPTT6QKn4TZW+5yM+022oDDAhQsAIB4hiBJssGK9M0vNLuV59R523HjEbDsIHzGKSKE8zQDZPAkHC6RgbtzgskoCJRprR52MDezcZ9twMTanTWCqGwiDTS4mEx8J5OU1oizToY7zHiFPfQwResyZylTdIyOMh9IyDYmcxwosXmSLK4uBy5x1o+LJU13Wb3Ryv08IGcc081apWlC6MuUgDneBMqlcOO1lkX5kbxvw0ZN3cjiNBiGx2nCtMuZNfs/lvpEVqJVGsE3wRgc0v2iPXyJmbIEbPyFoWTLeUjiEurUjmDXNje2kYyA6iOwpHFwykEbgxo8gpuIFYmwyIwcHBgqrJG8c0r7ac+sFHlhgb+kB6iTlOsGrIYYM8Fh69514o4qeppElNvLmBvMZWX9YUkW5sNzB95Aa46xG4anCTXSHmAFUmqW8r2J9N/SKVBVVIEZVjYRuM3fheolANMlOg3uykD6iHzgRXZrX0HP/HWH2YQiyAQPxQZbg3y5jYhm5DXML7m4gTQ4csmewUWU7eHhAnsJ6yomnCniNdFNsLGNJ+IjMFUXvzJtoNyBufPaOVI4bQx1EhVYkixIsSN7a8/eNqcieMuGiXxHQGor8swkCWoCC+ljrmHnA/E+HWl9SvXpD5W4csxQxFmT5W6r0/WIFbiC2KMNbWvELWralm7PENUFwVMqk0gWYVY3HKD2G4/kGTLePcW4fJJddv3tA/AXVJpEy1uRjbFbEz1i1lAQ5SGGoXm95RHs2iYCzQXXE1TQWt9IGV+JgteJivYWwBxMtXt5HWC5VQ1OxN7A7iO3/X2nPlU8rxHrKJ6hgCLLHamwPspiFeuvlzh0FCMN8xnldrqcHpAkuY6MSRzub8/En3iNV1DT5maYb6aDkPIQ54th2eXccrwu0GH5gTa2VrRZrfI4n1te04gyVSa2AgjLoMw8vty/SCC4daZ4aex/YhiosNUAEjS1j67/XWNbS0wABBfD9GVF9wD3h1U/wCIm4jSdk1h8p1U+EGKegy7Dw8/2fvHSspw8teh08jsIFdX/TLek2DziLiNHULHszCZik845K5B1iStqP8AKYXb6ydIlR5UrpGSZukeT3uIMDMlYPmPEGofSJU4xAqj3TDKdYsZ0pZSlf8AmMjhRyzkjIYImZbUmWd3W45E8o6vRy5vdaxYC8Tw6g5SRYxDq6YZ+7dbHfw6QvUxXAPSOt5z7xRq5TS5hCaFTex5iDNBUpOs4AExRqDyjWdgvaVLTHbSwAAiHiWGtJbMptf96w0wHSD5nSroUm3ZbZxvaFTF6Qk6i1uUN+CUSlSwPfO8cMRwMuSb6j6wMqvQ9JmxPEXBlc1Mk8o4NThxZoP1GHkNYCx5iI1RLVTY7wlYGqOPyMktUwOTFedTGWbcusdKbAxMmo17XP8Aqy2Jt5aX84bqLhdqlgBoh3a2w5+Z6QZx7hMS6iSZYyy0p7KP6mc5j52X6w3SzOu8RzSoS4zJuE4pMWQQMrWHdDDa3K4jhT1mdrne8d8Mp7WEcKrDSk0lNt7QQEkS4QAYcpF00iUzi3f5jn+/CBVHV20OhidIqd83KDJF3MU+J+LkkMMma7rm1BF9SAbHXkYG4ViE2oeFr4kYsjYiTKOZUVVYg3BcZr2PkVHneD/AeMynca2I5GMW6fxDkxcahdxGYWxXC6hZZy6+HO3hCq6MBmIt57xcQKt0IgLjfDyzBoNjeANpPDUlZrxtxxK3aZMCg2JESMFkdvM1JFuUPr08kqJZAzHQQuYnwZOkzO1pz6RN8QMCD5TDGjJHmzC6UgQhWt5/5jTFpIRbra/Lp62hcqcanhgJqlSP3eClLmmyHmtewIUD7mFV0jCwMDx1mdo37cQvw3LSpkm4AOxsbgEdDuD4GF3FcFelnWOqTBbMOo+W/Qi5gpwlhuWcXRipJubE2NtwRt6w5YzhInyCraHdT0PIx0dWCuVn1o5w0QKdMyBiNV7renP9fKCtOPwrb5SR5gi3/wDJgMJpWYNfmBlsP61uVPqMw9o6SMUyyyL2IsLHmPyn9PeGhjqIoc9DGTB6oPLW/wA2x8xYX+0bS5gLsh2a/uN/prAHBqy7OBtdXHgGuD9b+0TXnET9NwQw8wdR6j7R9uB4mdveFpQDkBt9j4x7i+CIV7tgY71VOLZh7/b6QGm4iWmBSdBHD6vTNp72VenUfSUFbegMjTcHdFvuIGvP5RYTBDK9IrbH3EubodCYPpbrGfY8w/E5zmiBVHux1adcRFqX7sXKxzE3k2hXuCMjKH5BGQwZkSTi/FDzJmZXICHu2NreMHOG+PxO7s42O2bkYrfGkmsA0mWwWbtpr7coPcJ8OvPYSkUjKO8SDYefjHR1DTvUOgAH4j2k603JYe+T+Bln1OIS0sS2+sc5GMJNIFiQOZjduCO6ouzZRbUxMkYEFWwFvvHLanVWB2RF4zwcS/UlO0Mx5ipWYgJU5sptY/sQxUlYkxQxNmttAniLgUuC0trNufGNuGeEZj96oJsugUH5gObW5eEbQFwFHWYdlXLdpvXUAnt+At22J2A8zBHCfh9JU9rUDtWGy7J7fm9faGilo1RVAAA6AWiVMS4tFOrSqo83Mm3XeJxjiCJVKOQAA2AFgPACPOIMOzyAw3l6/wDidG/Q+kV9jnG1X/1EUshsi9uiaS0JKadpmLAm9+lrRY2E1RYFJhuSNL89NRBjWMFT3gqr/NuXsYqSJGsSJsnWO2L0ZkuOhOhjeYtyPYeMT9m3IlvxNwBmtHTpnQlRqQBcczEHH/hxJqpjTkZ1mX1UuTJYgW+T8p8Rp4QYmUTfhkflcH0CuCR5Eg38IM0SjJ5CHa0BXawky98tuE+fcf4KeXMZTLKnoRv4g7EeUeYRgDyhdkI8RH0HUUkuchWYgYeI28uhhX4iwTskXICyE2Y2vk6EnpCd6XadSy8gfnNUrTe+GO0n8omUGMPJsL5hz6w14fjsuYN7HpCViPDrJPBkvuLnmLeUC6mrftcjAowPzC+U+sEq1Fdg44PpMWLZU2GGRngyzcRoFmAMNGGoI8IETuJnlm0xLqOYjyjnTElglsw+sTps5GS7AawjfXVdz0Mfr3oOkV8b4glTBcDaBdLjCTEyBiBfYMbX8QIYJvDkmYQWSyk75iBb0jzFODacIhkqEJBvYsbkEWOphE0pVWWyRjvGla0uOAZHwPFhTzVS4s3Lci/O3SLFkVIIircMwx0bJMIN20NrG3nDa1aJSN3tttYe09vlyORPLU389DE7GAROmBdw+ZfMG4+1vWBs9yWv/MNPO97e0EyDMdmHiY0m0eeWGHI38iNGHv8AeC1N5YC5fNmdOHJ342XqpH+4fUH3hhC/jEjmR7kXX3OkJD1plTEmDRkbUdQNDbzEMGI4kFmhge66hlPtb/b7wTODA4yI+UYDJlOxuPTl97ekQJ2EgEj6/aBmHY9c2va+o8+Y+sTa7Gssoufy7xO+IUpqEyOohKiUPPQwBxJKnSBmSY1gdQdrQp19U022tzBPHeKDUjIuoiNSUYUXaFqKfDGSOYK2zc+F6SNKJVbGNZ792OdfV960au3dEUlXvAkwzRDuCMjaiHcEZGjPp2reMUVgqS7nYX2EWtwnLRadWUC7asRzMU1Nwn+KSbPkIxKPqoF7Awy4Di1TIlrcFltfTlCdKJpn4H15lfUBrQVJlwG1rxHeTe8L+A8UpPAubHpDPLYWFjfrFcBbpGYGuBap2UWtvoIlUMrKAfEA+u31jjiU7NMVRsup82NvsPrBDse4Rz/ZEb09QUnE8ufIE7Hf97x0jiXzLfqLjzG8btNsCei5vbWHoqZS2Dr2uPZv/vTG/wBIe32EW+9GGHQxUvw2TPiebeyTG99P1i4lbWNsO0n6A5Qt6mcZb37r78iecZOyoC2VbjbQRtUrceUQZ03O6r+/GBniURJGHSybs+rH6DkB4QKquLJcuuSkCtmc2LHRVzKStubXNhy9YPSwAIrL4jp2OISZy6EqrX/qRz+gWCVqOhiesuatN6+oz9JZmXSw9TGTJYy6x0lkEAjY6xk4aRmMykscpZlFWzWBYo5zS7kmy/ygnobi3lBvC8XpZyfiZQ3O+8TPiLQBpWYj/wBNs3kpsp+tvaKvrJ5uotYH7DQ29dPQxzd9Z8UgfwS1oN1rrSvf+ZjXjuLIr/gNdRoQNvTr6RNwl2nopva4J102vv46QvUdRKnPJkZcjFvxJxYklTawy7WUD6QT4Eq/+9WV80t81geRALK1vT6xlKfMPfjM6a/4aUqd0Y+UZIIHvyCPp06+uI6SqXOosso6fKbnbfYRvVgKUQ5RlGwFtDy+kGapgveNgoF77Aaa/aKkxDiEz6t5kp7a6X2KroNPIXh+6sKm31nLi4k5jdxJjlLSSw07Un5EABZrb26DxMVxinxHWYCFp0RepZiw9rC8K2P409VOaY5v+VRyCjYD7+sduHaJXnZmGZUGa1tC2yA/U+kBTQUUruYZnx1FjnAj1gddeWjdQLiDcyiAGeXqrasOanqP1HhC9hg1W/5m19TD5T8Pi3zRirJJxG7ANozEnGcKDKGUrvqCbEHT3EDpc9ez/h55yWuZUy9gP6Tfkb+MO3ElLIpZRmOwZzpLSwuzeuwHMwm03E1TOmZZOVbaFlRdPAMQTfwBENishS78ARU8/LMpHmIwuNjcMNQR+7Q0Fe1kEDUOv/H78oBYpjyyRkKibMYal9RY82v9Bz8OfbhnHQCVmAKp2K3AB8iTYesKJVbaPEC8dvf3xCMABtkCVh4kjXeI9TWaGC+PS8rn6dLHaF+fKzaRjIB5k12FfEFzJ+Zom5tBHA0Vto3toIaM+U5jJRnuCMjlRzRkEZGITMlzePnpKypaXKCqX70sqVDjXUG2h8YfMExmmrpQeV+E5FzLcAHx05jxEV9W8UTmppZrqZGWZ3knpY38wNjETAsLSc2aXOJtqNSCPC3KDPSjVlyRj6/z+0aVzvAGQY4YJiGHvOeUs3sp4YjU2DG/5b6GD7Vc+kvcNMU7MutvOKl4kwC864lWFhqOZ6wwyOI5+HmWsqd/FyWAuj/MhOhCtuPIwAfKNphXqYHcRxLLonLSUmHeY2b0GgH0hkB1B6wIky/+2l+H6kwVpzdB5RVpGB+Akm05P4meZctxy3H6iIXEFV2dHPf+WQ3vlP8AxBFh3fL9mFjj6fbDJo6oB6F0B+kMCK2HCE+0rPhLiIYfUNMmSy+aXlAVgLXYG+v9tobJ3xnkf/Tzf9SRV19bxxn+AgpWQKtS9Y2r0lk1Pxzkj/5eb/rSBL/HVASUpWJ/qmgD6KYrWrSB2WFWPMq13Mw5MtL/AOOVU57kqSno7H6sB9Ih4rxXPrSpnspy3y2UKBe19teQ3ivpBsYZMOc2g1LZMQ1pYrjPE+geCKxplBJd2zMQdfAMQPYAQehP4CqMuHSj4uB/+RoaJL3EfN1lXTnNSn2H6QPxlh4mUc8aC6HUm2o1GvmBFHVGEz2T+IMoiSLIG0sLaDS97E31ta5i6+PW/wCzJ5B1uPCzD9YW+G0WZ2tLNvkmS7j+1t7eVwRErVEG0J6jrOk+FP8A8b/6OvbHtx0lX9kyzAxUgFbqSCAwN9R1EN/w+pwJkye2vZqFUdXmXH0UN7w31nCP8RRpTzHtMkWAfLe4UZTpfZlsbeUCeAJksyysvVc7akWLZWK3I5fLtAFqIcE9J0Wo+MVW6R0X5yTx7Z65+nE0+LGONKoUCm3azAp/tClm+uUesVScTQU7W0ci3ubE38iYsL41jSnXxc29EH6RUjnWx33t5Q09YsYZ7TiQ7izA6T2VS5veHrBsMVJChfzd4nmxO3pa0J8pL5R1IizZdJZFG3dA+ggetJAAlPTIMkzjS0l5q22uDDbiGKLTyi7mwA0HNjyA8TC/STFlXdyAALkmFfHseaqm32RfkX9T4wHSVGw8dO8YubEi4rXzaqdc3LMcoF9rnuov6nzhlw7CFp5dvc+P5j7fSI/BuE53M0jRO6v9xHePoNP/ACMMOOoFlTDa4WW1/wDSbwj8T1ga8aVOgwD9T+365mqa8KXMrUP2jtMb8xzeQPyj2sILU6AGAVLOJYAcjr0L8/8AxUaedoN0rb+EdhWoAwImnMJV8/NKUHdNL+HL/HtAKe9toPSJGc5P5u76n5T72hWqEmLMKsCCpsR4iIWroC6g49MxPUUefd2kuVtrG0mnzGOMqY0EJIYdIE8+RBJcvD9N4yNFmvGQvg+sNtEQ66TMkS5TCaGRxmCq5OQ3sQy8jEzCeMmlS2TKLnVWGhB8YHVGDT5YDtLbID84GZP9Q0if/wBFE1e0aZLl3Quik/PlaxUW2POxinaiAbbBF1LZynEnUPEk1Px5jiZnLIJZPy6aOPIwRSnntNkTRLbspk1BmAuoDML36Qk1aZDY8v3eHP4a8R1H8QlPmzSXOqtrl0Py9DpHhrCqWWHrvbOwn/c+hqIZqcDwjrhlT3SP5TrAygqrLbpG8tyr5uR0MFSwcGLMhyRDztofI/aK7+LmIZKWWg3drH+1bN9wIeVm9032/QxRPxI4k/iasBTdERbdMzKpb/aPSHR6ybqThCPWBaZS7BV1JhrouGVCZ3s500O2u1hz/ekBeFsMmTM7oAbIbXNrj85XqQuYesNuDpcAtqY5/wCM66yvCVnA746/TMufAPg1LUnVXKCc8A+nrj356+k4V/CMichHZBGy6MvdsbabGx9RFSz6dkYo4KspsQeRG4j6Feu7pVVVQQFNhqbeJ2uYqD4gUbSqx2ZbLMAdDyYZQD63BuIS+Dal3dq2YsMZyc8HPQZn3xihQgtVQOccfeLMkawx0OghX/iNYOUNWMsdVScGcjq0JWWlw5jIWjkqSQAWXa9yXdv/AG+0P+HVYKA3vFVYHOIppBuRmJa4F7DvG5HT5feHnBau6gmZK/tXf25QsLcuZdqq21KPYQjxfZqGYDuQLDqcwsB4wkYbWTOzTIpM6nNyttXlHRl9Brbwg9xk5mUxytqHU6X62194AUGKTUdWsNBlJK6nTTUQnqTm0HtiV9HxUR7xwk4k75ZssAqVs19COhHXmIr6dxVKo6+oEsZ1z3spAXOwBmWPTOW+sE6/ibLR1t9cqFVK6ATXV9PQCKmpm++kOUVb8F5kkBio+ksim4uSpmH+IkB7kkLbtFX0IuLDnHSV8O8PrZh7AzJMy2oVrqD/AGPcjyBEJ3DlV/3a98oqo1yFupZrBVc2IAOp1tqBFz8ISGCFnVTfZhuR94zcAl+1OneenbsJx0lNcZcFT6BhnGaWTZJqjunwbXuta+nhpePafjosqh1uQLac/GPoDE8Nl1Ml5U1Q8txYg/vQg635GPnrizgs4fVdnctLYZpTnmAwuD/UNj5g84I6LbwwgK7WB4mldi8yeRfRNwo59CTzjKenJsALkkADqSbAepIjKWTDJwfRCZXSV5LmmEf2Lp/+zJB9ooqJUdBD8nkx2w3CxIlLLH5Rqep3Y+pvAniq4pKgjfsnIP8A4nWGfFnWWtybXIUeLMbAe8KnF0y1FP53lMB5kWtH50lbrq138ksD/eUg2azj0+0rWgGVQANtB7/a/PmfSC1EthECjXu7+o29PCCMhY/UEk5YUonsyHmCPoRHfjqSsqasy1hMGun5lt9wR7Rxw57Op6MD9YZMdkJXy1lrKmsFN1miwUGxF7HVh1iB8VbZqaifQj9IRxmsiIlJVITyicKhfCIuIcNdhMaW269Nj0IiC+HMNiYWDK4yDFBleCIcE1fCMhfMmYOZjI92z7fB2DcVTqY2RrofmRu8jehifi9VJrAHk06SyoJmWcKt9Lm0L03DnBykWa2x0iCM0tuan2i/qNrgWKOT39f3k+guAVbOB29Pz6SfKw4zFV27krPlz75eZHU6aw58G4XITEVEib2qJmYNa2buHUj1tCMKrMmTQfYn9DDr8FaEtiLl9MkhiB1JZACPcxOZWOece0aVgCOJbtOhU8yx5dB4xJSe45WHUx7KmAXy7X35sevlHec+WBIMQjksZG4jqmXD6lkIzLKZhbwGv0vHz2tGzTF3OdgNBc6nkOZj6NmylZSGAKsChB2KsLEW6a2iBKw+SjCZLky0e1syooNugsNIdOoULiT30r2ODniJVRiXZUwEuUe1P4YAt3V2Zrb/AC6W6nwjhheLhVsVcEafIw16DTWPONVenqRNA/Dm6ZhymDcHzGvvHLDJizLDtQhGmvO/OOc1FHijaRO002pVUI7en7R34apXY9vNGUAfhqd/7m8eghL+Nk5S1Mmmiu1/7io/2mLAopLiUqFw2X8wFrjlfUxUvG7fxFXMa9whyL0AW409cx9Ys6HTCtAiDpOY+M6sYy3c4AHYRCZRGLVWjtiMrIbRChvGDIyYdcy7MKoD2Mh9ezVMrW8VX/AhgoqBJahi1/LS/T9I64LRZqROycE5Vup2vYXEaJTFSqsCLNsel9ImraHOMf5lsKQISa2bKRcW1HgRaAtVwnUzQUlTZaox+Zg2dfJVFvrDdg1nmOpXTKDm53Btb6wQmy+zYG1059R4w+lQYZaC8dk4WV5xXwglLgs6VLu7AGa7kas1rHTkLaAeEUfTVWmvKPq7G5CvTzVc2Ts3zE8lyG59tY+QA9oZ+U8TFdh5JjDgPGhpXdWQPLcgt/MCBa6nY6cj9Iv3g/iGnqKZDJYDTUDkfEco+Wnifg+JzZBzyXaWwO6m3v1HnC7IC24dYUWk+U9J9bq/SIeL4PJqpfZzkDre4vup6qRqD4iKNwn4x1cth2oSaPLIfpp9ItvhHjeRXJmQ5XGjSye8p/UeMeZImgvcRI4n+Hs2lBmSM02UNxbvoPED5h4j2gbwliRlTBULImT7Z5bZD/6YzLyA3OUHUjQiLtzQucQSJNLKacoCFmuVUBc7tuSBztc38IxqbLGqKKu4+mcQ1T7mAY4iLxdxaaqZSGUkxJazx2gmIVysrLcsbWtlYjePeN6tf+mzijBrhR3TewLoCdOVidYziniruySozpmLP1BVTlUjxudfCBFThUqroptRSqyuiTFILN3bqxdCt7agkgiOdYb7arLlK7T9+M9O/tHeVR1Ug8RewuZmXw5ekF5ELmBVFx+9uUMkgR21RyIuhyJPoz3vUH6xZmA0BMhA7liFAOw7w0JsNNxFZ0+48YtuRTMjG2qk33sQT82+4J19TEj4tUrlNwyOePyhC2OkTOOsJzTEdRqVIPodPa5EKbYS/SLOx6XcLfz9zAbsR0jn0uKEqOx/z95hkB5iMcOmdDHkPJkjpGQb/kmY8MSlMUwOolMWfQ8xe5HnGqV7TEWXNTtFW+VgO+t/Eb9dYJ0eEza5HZJoEwC+Rt2HgYH4bXzaKcC6WZTsw0P+Yr1ahwu3gkdv9xIMRz0Bns7h5TZpM5WQm1m0mJpfvJ+ohr+GdNMkVc1TqGkNkYai+ZNum+0deypcRIdHWmqCdRa0t/8AmIlLWTqCpXt0YAGxNtGU6EqdjpraPUfx/Kpw3/lu/wBD6+xhtqr5sceo/aWnRVY+U6Ef4/zG83E83zb2sf8AMCJFdLmd6U6uNwQfuNx6xOKhxfnCx3L5TwY2VX5o00soTJKgb5QR525xHkU5F1cWIPPmI4YLXBCA21reREH3mLludt9Sbed4pVqrgGTLCayRAWJYTKqJTSpqhkbcbHwIO4IOoMVji+EU1HNeX2jziBomgysdhMmA8ugF/KDvG3xQRQ0ihcFjo84a5eVpZ5n+rly6iupU0nnfzhgUI3zCStT8RsqBWo/jCYxqeEyCc4XoGMDzMyg8ydo9M0RvLW8Mqir8oxIdt1lnNhJ+pixi0o5rmB1ob6yhDCAs/Cjyhays5lLT6lSoBjrwxiM5Uaas3uS1UkHf5QSIa6T4hSakKszuNfR/8wYwWRKmUUhhJQuJEtG0F2yooN9Ndoj4b/BU8phNlojXNwyi+vS8c3Y4V/Lwf57ToqqnVAd3HXmFMB4lly5+SZNQgqbMDvqLXI/WGz+PlvswYEcjePnrHsdRZ7JTKJaM2pHTnaGfCJk6aUEp3lSwO8ysQzeAMWNPY/h77OkTLh3KiWfXzwytJU3uuVvBWFtfTlHyljmFPTVM2Q/zS3KnxA2I8xY+sfUOEU6gZV9SdyepJ1J8THPHfh3QVL9vUyVZwLFs7pcDbNlIvbrHgtLHcekYxtGJ8vYVg82pmiXJUsx18FHNmPIeMHeKsDl0okS01OQ9o38731PlyHhFt1tRIlqZVFJSTK5lFAL+u58yYrb4gDWT5P8A7YXXUmy4KOkIqH5ooII7UWKzKeYJkpirD2I6HwjgDGyoLFmFwDa3U9L9IebGOZv6S8uCviQtTKHaHKy6NfkfPmIF8acUfxMwKh/Dl3t/U3Nv0H/MVrQzJvZ5icgYjJYWCqL3IHufG0GpdUrbHnYCM6QZckngdI0uCAccwilRp59333iTRVnZpMRAAr/MALXbKVB06AiBatZrev0N/qY3SbYfvfmYfupruXbYMiEBxAtHg8yQe93l/mXW39ykX9RB+kNwCDcdRGSp2p8CftHAjK2ZNNbMOR6G30v4e5FXb0mANvSGqRLkDxH10i32YlrRU2AWmTZQHN1FuYOYXBi1nezk+IiV8UbG2aPJg3FDmv4aD0gLBqsXXzgKwjitOxNtgb1zDuPKJ5GRuqxkPQUr/h3iVUWUKynVEe/ZztVFw1mKzFBOhvdTeHbF8ApZ8q5aW6HUMxFhfa01NAfO0VLhHEj0wyzVSopmBUS5mq5b3OTcy2O/t0jthSzjPJkWlU7MWVZznKqXuoJ3JHhFW/SAedCB6c/zB/OTlvwMHn+f3E68QcFPIYmnbOu+UMCQPAjRhG+CfEGbKHY1AEyXsVmLm++ogziU6WBlyqzjZ0JV2HUD81utoF1NAsxM7IKgjXN8ptpZdPmOhvaAJduXFwz79/z6fpM52tmvieYxIksVm0t0zfkVibH+gjX0iPTcc1tJMyM4mAcpgzaf3Cx9yYg1J7MmZIUor2C72X+YjN94EVU0PNJANuVzc284sU2u9QrfzDsT8w9s+nt7QbsVG8cE/hLHpviu5U2p5eY7ZmLLfrawP1gbP4rqalWSdM7p/IvdQjplG/reFunRSB4x1CFTdTeHK1CdBIeovstyC03qMKG6GxjWTPeWfxFJXmRE5ZugMdg4MG2jtEfFbGGGZospHGZTp1H6x6tHb8xt4RoKIA3Q5T05H0iVLbTbzjY94Bmx8pnNXC6Ek+EdgoMeExitG4I8xrwavdQjlzZRlVb6WHUQr8f8SGfOVFFyvTe5iVLqmy5V1NtB5wU4b4HCntZ2rtrrHOPWEuYn1M7JLDdpq17EDP4QPwlwY0xhMn+gMWTIp+yACgRqgAFl0iNiGLhBlGrRh3PcxhUWscQkuNiSLsdeQgTiWPzZw77EJyQc/P8AxAh5pvmc3bp0iRS0pfVtoXZmbjtCKvdp5Jllz0EJ3xMIDSAOQb7r/iHWsqwgyrvFbcdzrzkB3CX9yf8AEE02BaB35mmbtFxltB/g7Cf4qZ2breUrB25HNqFUH+rW/gCdLQvs2loOriBpqEIhtMqMxJ5rLvl92sV8g/WKGp3FNqdTx9PefV4DZPQSyaLBJOIB2l2EqUTKlsAB2jgDtH/tuco8BCXinCbrWpIVhmJGoOhvBb4RYh+HNldHzAf3AD7rDXU4aExOnmHXOCPJlGn0I9o5ttQ+m1DVDsOPyyJTVRZWGPeV5idHOpXyVAIts+6kecapVBrW/wCPCLsqJMuYpWYiuOYYA/eEzF/hrJe7U7GS38u6E+W4ihpvjigAWmYNR7RIo5mrf3EfQW/WOl7nXZtPq4/xHCfRTJM15bWzKQCOR2II943S/wApFiDexFiNbjQx0VGqrtHlMCRiM/w7pmaql35XLecv5T76eSrFsVErQdf8awpcA4V2aGaRYv8AL5cz6kfTxhtmm6nwF4j/ABC1bGYDnAx+8+wQRINcpygnfW/r+zAJhrDBiE3ugeUAbanzjm1CjUvtPYQ5zsE3Cx5G14yG4KVFThGBNOiHINZrrpcGxKpuTcnfL6wLruJlT5LzJg3mP8o/sTQD2jIyLVFSu7Bu385/mJHsdnO5j1gN6p5jl3cl+pvfQX0PLaC2FcRlbJNva98w39Rz+8ZGQ7ZUjjaRB+8ZptOtQstWfLLa13AvZb6uBvcdOcJtLL/EYDUC4F+Yva8ZGQloeGZewMzqGJqyYQp0ORbHlExW013jIyLI6SFZyZ0lzRG+b1jIyNgwLAAzZWvHaXGRkbEC89zR6GjIyNzGI38DUquXuLlctvI5v8Q31tLlS50HhGRkQtZxYxHtOm0BxplI9/1MXMTxbXs5e/U8ogHu+LHcmPIyEOvJlKnzDcesm0VDfvNHuIYhl7q7xkZHlh2qSIYmDAOZ3iuuKp+armeBC+wEexkC+FndcxPp94lUxZiTA7QW4wl5KhU5JKlqPLID9yY9jItsf6qj2P2jf/Q/UfeTfhxiPZVyjk4ynzGo/X3i5pdMJs5STbKQwI3B0B+mkZGRzHxhQNUp9QP1xKejP9E/Uw1OS3jGLJjyMhQVqXM9ycRfxPhqTMndoy97S9jvYaX9onNhstrFpaNl2JUEj1MeRkSmsfcRuPGce0Z/6wjJ0NuW4iT/ABNpZJ8oyMilXa1aMV7A/b94BlBIzBU+p5mIea+sZGRnQKCDYepntxx5ZvcRkZGRTi0//9k=">
            <a:hlinkClick r:id="rId4"/>
          </p:cNvPr>
          <p:cNvSpPr>
            <a:spLocks noChangeAspect="1" noChangeArrowheads="1"/>
          </p:cNvSpPr>
          <p:nvPr/>
        </p:nvSpPr>
        <p:spPr bwMode="auto">
          <a:xfrm>
            <a:off x="206375" y="-1135063"/>
            <a:ext cx="4048125" cy="26860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9" name="Group 8"/>
          <p:cNvGrpSpPr/>
          <p:nvPr/>
        </p:nvGrpSpPr>
        <p:grpSpPr>
          <a:xfrm>
            <a:off x="935037" y="3204242"/>
            <a:ext cx="8020648" cy="3462337"/>
            <a:chOff x="935037" y="3204242"/>
            <a:chExt cx="8020648" cy="3462337"/>
          </a:xfrm>
        </p:grpSpPr>
        <p:pic>
          <p:nvPicPr>
            <p:cNvPr id="308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3204242"/>
              <a:ext cx="5221885" cy="3462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935037" y="4940497"/>
              <a:ext cx="2590800" cy="830997"/>
            </a:xfrm>
            <a:prstGeom prst="rect">
              <a:avLst/>
            </a:prstGeom>
            <a:noFill/>
          </p:spPr>
          <p:txBody>
            <a:bodyPr wrap="square" rtlCol="0">
              <a:spAutoFit/>
            </a:bodyPr>
            <a:lstStyle/>
            <a:p>
              <a:r>
                <a:rPr lang="en-US" sz="2400" b="1" dirty="0" smtClean="0">
                  <a:latin typeface="Calibri" panose="020F0502020204030204" pitchFamily="34" charset="0"/>
                </a:rPr>
                <a:t>They could just be amiable</a:t>
              </a:r>
            </a:p>
          </p:txBody>
        </p:sp>
      </p:grpSp>
    </p:spTree>
    <p:extLst>
      <p:ext uri="{BB962C8B-B14F-4D97-AF65-F5344CB8AC3E}">
        <p14:creationId xmlns:p14="http://schemas.microsoft.com/office/powerpoint/2010/main" val="1586717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Jigsaw design template">
  <a:themeElements>
    <a:clrScheme name="Custom 13">
      <a:dk1>
        <a:srgbClr val="003366"/>
      </a:dk1>
      <a:lt1>
        <a:srgbClr val="EAEAEA"/>
      </a:lt1>
      <a:dk2>
        <a:srgbClr val="0099CC"/>
      </a:dk2>
      <a:lt2>
        <a:srgbClr val="66FFFF"/>
      </a:lt2>
      <a:accent1>
        <a:srgbClr val="33CCFF"/>
      </a:accent1>
      <a:accent2>
        <a:srgbClr val="9999FF"/>
      </a:accent2>
      <a:accent3>
        <a:srgbClr val="AACAE2"/>
      </a:accent3>
      <a:accent4>
        <a:srgbClr val="C8C8C8"/>
      </a:accent4>
      <a:accent5>
        <a:srgbClr val="ADE2FF"/>
      </a:accent5>
      <a:accent6>
        <a:srgbClr val="8A8AE7"/>
      </a:accent6>
      <a:hlink>
        <a:srgbClr val="B8B8F0"/>
      </a:hlink>
      <a:folHlink>
        <a:srgbClr val="00808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3366"/>
        </a:dk1>
        <a:lt1>
          <a:srgbClr val="EAEAEA"/>
        </a:lt1>
        <a:dk2>
          <a:srgbClr val="0099CC"/>
        </a:dk2>
        <a:lt2>
          <a:srgbClr val="66FFFF"/>
        </a:lt2>
        <a:accent1>
          <a:srgbClr val="33CCFF"/>
        </a:accent1>
        <a:accent2>
          <a:srgbClr val="9999FF"/>
        </a:accent2>
        <a:accent3>
          <a:srgbClr val="AACAE2"/>
        </a:accent3>
        <a:accent4>
          <a:srgbClr val="C8C8C8"/>
        </a:accent4>
        <a:accent5>
          <a:srgbClr val="ADE2FF"/>
        </a:accent5>
        <a:accent6>
          <a:srgbClr val="8A8AE7"/>
        </a:accent6>
        <a:hlink>
          <a:srgbClr val="CC99FF"/>
        </a:hlink>
        <a:folHlink>
          <a:srgbClr val="008080"/>
        </a:folHlink>
      </a:clrScheme>
      <a:clrMap bg1="dk2" tx1="lt1" bg2="dk1" tx2="lt2" accent1="accent1" accent2="accent2" accent3="accent3" accent4="accent4" accent5="accent5" accent6="accent6" hlink="hlink" folHlink="folHlink"/>
    </a:extraClrScheme>
    <a:extraClrScheme>
      <a:clrScheme name="Office Theme 2">
        <a:dk1>
          <a:srgbClr val="003366"/>
        </a:dk1>
        <a:lt1>
          <a:srgbClr val="CCECFF"/>
        </a:lt1>
        <a:dk2>
          <a:srgbClr val="0099CC"/>
        </a:dk2>
        <a:lt2>
          <a:srgbClr val="99CCFF"/>
        </a:lt2>
        <a:accent1>
          <a:srgbClr val="33CCFF"/>
        </a:accent1>
        <a:accent2>
          <a:srgbClr val="9999FF"/>
        </a:accent2>
        <a:accent3>
          <a:srgbClr val="E2F4FF"/>
        </a:accent3>
        <a:accent4>
          <a:srgbClr val="002A56"/>
        </a:accent4>
        <a:accent5>
          <a:srgbClr val="ADE2FF"/>
        </a:accent5>
        <a:accent6>
          <a:srgbClr val="8A8AE7"/>
        </a:accent6>
        <a:hlink>
          <a:srgbClr val="CC99FF"/>
        </a:hlink>
        <a:folHlink>
          <a:srgbClr val="CCCC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B2B2B2"/>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FF0033"/>
        </a:dk2>
        <a:lt2>
          <a:srgbClr val="FFCCCC"/>
        </a:lt2>
        <a:accent1>
          <a:srgbClr val="0099FF"/>
        </a:accent1>
        <a:accent2>
          <a:srgbClr val="33CC33"/>
        </a:accent2>
        <a:accent3>
          <a:srgbClr val="FFFFFF"/>
        </a:accent3>
        <a:accent4>
          <a:srgbClr val="000000"/>
        </a:accent4>
        <a:accent5>
          <a:srgbClr val="AACAFF"/>
        </a:accent5>
        <a:accent6>
          <a:srgbClr val="2DB92D"/>
        </a:accent6>
        <a:hlink>
          <a:srgbClr val="FFFF66"/>
        </a:hlink>
        <a:folHlink>
          <a:srgbClr val="FFFFCC"/>
        </a:folHlink>
      </a:clrScheme>
      <a:clrMap bg1="lt1" tx1="dk1" bg2="lt2" tx2="dk2" accent1="accent1" accent2="accent2" accent3="accent3" accent4="accent4" accent5="accent5" accent6="accent6" hlink="hlink" folHlink="folHlink"/>
    </a:extraClrScheme>
    <a:extraClrScheme>
      <a:clrScheme name="Office Theme 5">
        <a:dk1>
          <a:srgbClr val="6B4587"/>
        </a:dk1>
        <a:lt1>
          <a:srgbClr val="CCECFF"/>
        </a:lt1>
        <a:dk2>
          <a:srgbClr val="A67FC4"/>
        </a:dk2>
        <a:lt2>
          <a:srgbClr val="66FFFF"/>
        </a:lt2>
        <a:accent1>
          <a:srgbClr val="0099FF"/>
        </a:accent1>
        <a:accent2>
          <a:srgbClr val="9999FF"/>
        </a:accent2>
        <a:accent3>
          <a:srgbClr val="D0C0DE"/>
        </a:accent3>
        <a:accent4>
          <a:srgbClr val="AEC9DA"/>
        </a:accent4>
        <a:accent5>
          <a:srgbClr val="AACAFF"/>
        </a:accent5>
        <a:accent6>
          <a:srgbClr val="8A8AE7"/>
        </a:accent6>
        <a:hlink>
          <a:srgbClr val="CC99FF"/>
        </a:hlink>
        <a:folHlink>
          <a:srgbClr val="0099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Jigsaw design template</Template>
  <TotalTime>514</TotalTime>
  <Words>1033</Words>
  <Application>Microsoft Office PowerPoint</Application>
  <PresentationFormat>On-screen Show (4:3)</PresentationFormat>
  <Paragraphs>208</Paragraphs>
  <Slides>21</Slides>
  <Notes>4</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Gothic</vt:lpstr>
      <vt:lpstr>Times New Roman</vt:lpstr>
      <vt:lpstr>Jigsaw design template</vt:lpstr>
      <vt:lpstr>Thriving in a Matrix Organization</vt:lpstr>
      <vt:lpstr>Offered by:   </vt:lpstr>
      <vt:lpstr>What is a matrix?</vt:lpstr>
      <vt:lpstr>What is a matrix?</vt:lpstr>
      <vt:lpstr>PowerPoint Presentation</vt:lpstr>
      <vt:lpstr>PowerPoint Presentation</vt:lpstr>
      <vt:lpstr>PowerPoint Presentation</vt:lpstr>
      <vt:lpstr>Matrix</vt:lpstr>
      <vt:lpstr>Partnerships</vt:lpstr>
      <vt:lpstr>Matrix Essential 1: Partnerships</vt:lpstr>
      <vt:lpstr>Matrix Essential 1: Partnerships</vt:lpstr>
      <vt:lpstr>Matrix Working through the Essentials</vt:lpstr>
      <vt:lpstr>Matrix Essential 2: Align Goals</vt:lpstr>
      <vt:lpstr>Matrix Essential 3: Clarify Roles</vt:lpstr>
      <vt:lpstr>Matrix Essential 4: Getting Decisions Made</vt:lpstr>
      <vt:lpstr>Matrix Essential 4: Getting Decisions Made</vt:lpstr>
      <vt:lpstr>Matrix Essential 5: Flex Your Influence Muscle</vt:lpstr>
      <vt:lpstr>Matrix Essential 5: Flex Your Influence Muscle</vt:lpstr>
      <vt:lpstr>Matrix Essential 6: Communicate without Assumptions</vt:lpstr>
      <vt:lpstr>Matrix Essential 7: Treat Meetings Like They Matter</vt:lpstr>
      <vt:lpstr>Thank You !</vt:lpstr>
    </vt:vector>
  </TitlesOfParts>
  <Company>University of Nebraska Omaha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Thriving in a Matrix Organization</dc:title>
  <dc:creator>Beth</dc:creator>
  <cp:lastModifiedBy>Lori Hill</cp:lastModifiedBy>
  <cp:revision>32</cp:revision>
  <dcterms:created xsi:type="dcterms:W3CDTF">2014-04-08T14:17:14Z</dcterms:created>
  <dcterms:modified xsi:type="dcterms:W3CDTF">2014-04-15T20:52:32Z</dcterms:modified>
</cp:coreProperties>
</file>