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6"/>
  </p:notesMasterIdLst>
  <p:handoutMasterIdLst>
    <p:handoutMasterId r:id="rId37"/>
  </p:handoutMasterIdLst>
  <p:sldIdLst>
    <p:sldId id="256" r:id="rId2"/>
    <p:sldId id="533" r:id="rId3"/>
    <p:sldId id="400" r:id="rId4"/>
    <p:sldId id="286" r:id="rId5"/>
    <p:sldId id="261" r:id="rId6"/>
    <p:sldId id="260" r:id="rId7"/>
    <p:sldId id="517" r:id="rId8"/>
    <p:sldId id="518" r:id="rId9"/>
    <p:sldId id="520" r:id="rId10"/>
    <p:sldId id="516" r:id="rId11"/>
    <p:sldId id="458" r:id="rId12"/>
    <p:sldId id="411" r:id="rId13"/>
    <p:sldId id="412" r:id="rId14"/>
    <p:sldId id="525" r:id="rId15"/>
    <p:sldId id="414" r:id="rId16"/>
    <p:sldId id="521" r:id="rId17"/>
    <p:sldId id="522" r:id="rId18"/>
    <p:sldId id="523" r:id="rId19"/>
    <p:sldId id="415" r:id="rId20"/>
    <p:sldId id="524" r:id="rId21"/>
    <p:sldId id="416" r:id="rId22"/>
    <p:sldId id="417" r:id="rId23"/>
    <p:sldId id="418" r:id="rId24"/>
    <p:sldId id="526" r:id="rId25"/>
    <p:sldId id="471" r:id="rId26"/>
    <p:sldId id="472" r:id="rId27"/>
    <p:sldId id="473" r:id="rId28"/>
    <p:sldId id="474" r:id="rId29"/>
    <p:sldId id="527" r:id="rId30"/>
    <p:sldId id="528" r:id="rId31"/>
    <p:sldId id="529" r:id="rId32"/>
    <p:sldId id="530" r:id="rId33"/>
    <p:sldId id="531" r:id="rId34"/>
    <p:sldId id="532" r:id="rId35"/>
  </p:sldIdLst>
  <p:sldSz cx="9144000" cy="6858000" type="screen4x3"/>
  <p:notesSz cx="7010400" cy="9296400"/>
  <p:custDataLst>
    <p:tags r:id="rId38"/>
  </p:custDataLst>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1C"/>
    <a:srgbClr val="CC6600"/>
    <a:srgbClr val="CC3300"/>
    <a:srgbClr val="FFCC00"/>
    <a:srgbClr val="990033"/>
    <a:srgbClr val="24486C"/>
    <a:srgbClr val="FF33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49" autoAdjust="0"/>
    <p:restoredTop sz="87387" autoAdjust="0"/>
  </p:normalViewPr>
  <p:slideViewPr>
    <p:cSldViewPr>
      <p:cViewPr varScale="1">
        <p:scale>
          <a:sx n="60" d="100"/>
          <a:sy n="60" d="100"/>
        </p:scale>
        <p:origin x="-152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2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1" hangingPunct="1">
              <a:defRPr sz="1300">
                <a:latin typeface="Arial" charset="0"/>
              </a:defRPr>
            </a:lvl1pPr>
          </a:lstStyle>
          <a:p>
            <a:endParaRPr lang="en-US" dirty="0"/>
          </a:p>
        </p:txBody>
      </p:sp>
      <p:sp>
        <p:nvSpPr>
          <p:cNvPr id="230403" name="Rectangle 3"/>
          <p:cNvSpPr>
            <a:spLocks noGrp="1" noChangeArrowheads="1"/>
          </p:cNvSpPr>
          <p:nvPr>
            <p:ph type="dt" sz="quarter" idx="1"/>
          </p:nvPr>
        </p:nvSpPr>
        <p:spPr bwMode="auto">
          <a:xfrm>
            <a:off x="3970734" y="1"/>
            <a:ext cx="3038145" cy="46420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1" hangingPunct="1">
              <a:defRPr sz="1300">
                <a:latin typeface="Arial" charset="0"/>
              </a:defRPr>
            </a:lvl1pPr>
          </a:lstStyle>
          <a:p>
            <a:endParaRPr lang="en-US" dirty="0"/>
          </a:p>
        </p:txBody>
      </p:sp>
      <p:sp>
        <p:nvSpPr>
          <p:cNvPr id="230405" name="Rectangle 5"/>
          <p:cNvSpPr>
            <a:spLocks noGrp="1" noChangeArrowheads="1"/>
          </p:cNvSpPr>
          <p:nvPr>
            <p:ph type="sldNum" sz="quarter" idx="3"/>
          </p:nvPr>
        </p:nvSpPr>
        <p:spPr bwMode="auto">
          <a:xfrm>
            <a:off x="0" y="8830659"/>
            <a:ext cx="7008879" cy="464205"/>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eaLnBrk="1" hangingPunct="1">
              <a:defRPr sz="1300">
                <a:latin typeface="Arial" charset="0"/>
              </a:defRPr>
            </a:lvl1pPr>
          </a:lstStyle>
          <a:p>
            <a:fld id="{0AF30D89-0324-449D-B4A8-5CC99197F8F3}" type="slidenum">
              <a:rPr lang="en-US"/>
              <a:pPr/>
              <a:t>‹#›</a:t>
            </a:fld>
            <a:endParaRPr lang="en-US" dirty="0"/>
          </a:p>
        </p:txBody>
      </p:sp>
    </p:spTree>
    <p:extLst>
      <p:ext uri="{BB962C8B-B14F-4D97-AF65-F5344CB8AC3E}">
        <p14:creationId xmlns:p14="http://schemas.microsoft.com/office/powerpoint/2010/main" val="1110517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1" hangingPunct="1">
              <a:defRPr sz="1300">
                <a:latin typeface="Arial" charset="0"/>
              </a:defRPr>
            </a:lvl1pPr>
          </a:lstStyle>
          <a:p>
            <a:endParaRPr lang="en-US" dirty="0"/>
          </a:p>
        </p:txBody>
      </p:sp>
      <p:sp>
        <p:nvSpPr>
          <p:cNvPr id="120835" name="Rectangle 3"/>
          <p:cNvSpPr>
            <a:spLocks noGrp="1" noChangeArrowheads="1"/>
          </p:cNvSpPr>
          <p:nvPr>
            <p:ph type="dt" idx="1"/>
          </p:nvPr>
        </p:nvSpPr>
        <p:spPr bwMode="auto">
          <a:xfrm>
            <a:off x="3970734" y="1"/>
            <a:ext cx="3038145" cy="46420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1" hangingPunct="1">
              <a:defRPr sz="1300">
                <a:latin typeface="Arial" charset="0"/>
              </a:defRPr>
            </a:lvl1pPr>
          </a:lstStyle>
          <a:p>
            <a:endParaRPr lang="en-US" dirty="0"/>
          </a:p>
        </p:txBody>
      </p:sp>
      <p:sp>
        <p:nvSpPr>
          <p:cNvPr id="12083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p:spPr>
      </p:sp>
      <p:sp>
        <p:nvSpPr>
          <p:cNvPr id="120837" name="Rectangle 5"/>
          <p:cNvSpPr>
            <a:spLocks noGrp="1" noChangeArrowheads="1"/>
          </p:cNvSpPr>
          <p:nvPr>
            <p:ph type="body" sz="quarter" idx="3"/>
          </p:nvPr>
        </p:nvSpPr>
        <p:spPr bwMode="auto">
          <a:xfrm>
            <a:off x="701345" y="4416099"/>
            <a:ext cx="5607711" cy="4182457"/>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0839" name="Rectangle 7"/>
          <p:cNvSpPr>
            <a:spLocks noGrp="1" noChangeArrowheads="1"/>
          </p:cNvSpPr>
          <p:nvPr>
            <p:ph type="sldNum" sz="quarter" idx="5"/>
          </p:nvPr>
        </p:nvSpPr>
        <p:spPr bwMode="auto">
          <a:xfrm>
            <a:off x="0" y="8830659"/>
            <a:ext cx="7008879" cy="464205"/>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ctr" defTabSz="931887" eaLnBrk="1" hangingPunct="1">
              <a:defRPr sz="1300">
                <a:latin typeface="Arial" charset="0"/>
              </a:defRPr>
            </a:lvl1pPr>
          </a:lstStyle>
          <a:p>
            <a:fld id="{4E1F6A03-1960-4E96-8DB3-B4C07AB79391}" type="slidenum">
              <a:rPr lang="en-US" smtClean="0"/>
              <a:pPr/>
              <a:t>‹#›</a:t>
            </a:fld>
            <a:endParaRPr lang="en-US" dirty="0"/>
          </a:p>
        </p:txBody>
      </p:sp>
    </p:spTree>
    <p:extLst>
      <p:ext uri="{BB962C8B-B14F-4D97-AF65-F5344CB8AC3E}">
        <p14:creationId xmlns:p14="http://schemas.microsoft.com/office/powerpoint/2010/main" val="29153497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AE06E4-D906-46EB-9B20-868422066C8C}" type="slidenum">
              <a:rPr lang="en-US"/>
              <a:pPr/>
              <a:t>1</a:t>
            </a:fld>
            <a:endParaRPr lang="en-US" dirty="0"/>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F6A03-1960-4E96-8DB3-B4C07AB79391}" type="slidenum">
              <a:rPr lang="en-US" smtClean="0"/>
              <a:pPr/>
              <a:t>10</a:t>
            </a:fld>
            <a:endParaRPr lang="en-US" dirty="0"/>
          </a:p>
        </p:txBody>
      </p:sp>
    </p:spTree>
    <p:extLst>
      <p:ext uri="{BB962C8B-B14F-4D97-AF65-F5344CB8AC3E}">
        <p14:creationId xmlns:p14="http://schemas.microsoft.com/office/powerpoint/2010/main" val="531372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F6A03-1960-4E96-8DB3-B4C07AB79391}" type="slidenum">
              <a:rPr lang="en-US" smtClean="0"/>
              <a:pPr/>
              <a:t>11</a:t>
            </a:fld>
            <a:endParaRPr lang="en-US" dirty="0"/>
          </a:p>
        </p:txBody>
      </p:sp>
    </p:spTree>
    <p:extLst>
      <p:ext uri="{BB962C8B-B14F-4D97-AF65-F5344CB8AC3E}">
        <p14:creationId xmlns:p14="http://schemas.microsoft.com/office/powerpoint/2010/main" val="3926335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F6A03-1960-4E96-8DB3-B4C07AB79391}" type="slidenum">
              <a:rPr lang="en-US" smtClean="0"/>
              <a:pPr/>
              <a:t>12</a:t>
            </a:fld>
            <a:endParaRPr lang="en-US" dirty="0"/>
          </a:p>
        </p:txBody>
      </p:sp>
    </p:spTree>
    <p:extLst>
      <p:ext uri="{BB962C8B-B14F-4D97-AF65-F5344CB8AC3E}">
        <p14:creationId xmlns:p14="http://schemas.microsoft.com/office/powerpoint/2010/main" val="4026094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F6A03-1960-4E96-8DB3-B4C07AB79391}" type="slidenum">
              <a:rPr lang="en-US" smtClean="0"/>
              <a:pPr/>
              <a:t>13</a:t>
            </a:fld>
            <a:endParaRPr lang="en-US" dirty="0"/>
          </a:p>
        </p:txBody>
      </p:sp>
    </p:spTree>
    <p:extLst>
      <p:ext uri="{BB962C8B-B14F-4D97-AF65-F5344CB8AC3E}">
        <p14:creationId xmlns:p14="http://schemas.microsoft.com/office/powerpoint/2010/main" val="1541431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F6A03-1960-4E96-8DB3-B4C07AB79391}" type="slidenum">
              <a:rPr lang="en-US" smtClean="0"/>
              <a:pPr/>
              <a:t>14</a:t>
            </a:fld>
            <a:endParaRPr lang="en-US" dirty="0"/>
          </a:p>
        </p:txBody>
      </p:sp>
    </p:spTree>
    <p:extLst>
      <p:ext uri="{BB962C8B-B14F-4D97-AF65-F5344CB8AC3E}">
        <p14:creationId xmlns:p14="http://schemas.microsoft.com/office/powerpoint/2010/main" val="397776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more than 3-4 per project</a:t>
            </a:r>
          </a:p>
          <a:p>
            <a:r>
              <a:rPr lang="en-US" dirty="0" smtClean="0"/>
              <a:t>How much time will be needed to complete the various objectives?</a:t>
            </a:r>
          </a:p>
          <a:p>
            <a:r>
              <a:rPr lang="en-US" dirty="0" smtClean="0"/>
              <a:t>What resources will be needed?</a:t>
            </a:r>
          </a:p>
          <a:p>
            <a:r>
              <a:rPr lang="en-US" dirty="0" smtClean="0"/>
              <a:t>Want a fairly</a:t>
            </a:r>
            <a:r>
              <a:rPr lang="en-US" baseline="0" dirty="0" smtClean="0"/>
              <a:t> level distribution of tasks per objective</a:t>
            </a:r>
          </a:p>
          <a:p>
            <a:r>
              <a:rPr lang="en-US" baseline="0" dirty="0" smtClean="0"/>
              <a:t>SMART – Simple, Measurable, Attainable, Relevant, Time based</a:t>
            </a:r>
            <a:endParaRPr lang="en-US" dirty="0"/>
          </a:p>
        </p:txBody>
      </p:sp>
      <p:sp>
        <p:nvSpPr>
          <p:cNvPr id="4" name="Slide Number Placeholder 3"/>
          <p:cNvSpPr>
            <a:spLocks noGrp="1"/>
          </p:cNvSpPr>
          <p:nvPr>
            <p:ph type="sldNum" sz="quarter" idx="10"/>
          </p:nvPr>
        </p:nvSpPr>
        <p:spPr/>
        <p:txBody>
          <a:bodyPr/>
          <a:lstStyle/>
          <a:p>
            <a:fld id="{4E1F6A03-1960-4E96-8DB3-B4C07AB79391}" type="slidenum">
              <a:rPr lang="en-US" smtClean="0"/>
              <a:pPr/>
              <a:t>15</a:t>
            </a:fld>
            <a:endParaRPr lang="en-US" dirty="0"/>
          </a:p>
        </p:txBody>
      </p:sp>
    </p:spTree>
    <p:extLst>
      <p:ext uri="{BB962C8B-B14F-4D97-AF65-F5344CB8AC3E}">
        <p14:creationId xmlns:p14="http://schemas.microsoft.com/office/powerpoint/2010/main" val="2586107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Match tasks</a:t>
            </a:r>
            <a:r>
              <a:rPr lang="en-US" baseline="0" dirty="0" smtClean="0"/>
              <a:t> with the strengths of the owners</a:t>
            </a:r>
          </a:p>
          <a:p>
            <a:r>
              <a:rPr lang="en-US" baseline="0" dirty="0" smtClean="0"/>
              <a:t>Average 2-3 tasks per reporting period</a:t>
            </a:r>
            <a:endParaRPr lang="en-US" dirty="0"/>
          </a:p>
        </p:txBody>
      </p:sp>
      <p:sp>
        <p:nvSpPr>
          <p:cNvPr id="4" name="Slide Number Placeholder 3"/>
          <p:cNvSpPr>
            <a:spLocks noGrp="1"/>
          </p:cNvSpPr>
          <p:nvPr>
            <p:ph type="sldNum" sz="quarter" idx="10"/>
          </p:nvPr>
        </p:nvSpPr>
        <p:spPr/>
        <p:txBody>
          <a:bodyPr/>
          <a:lstStyle/>
          <a:p>
            <a:fld id="{4E1F6A03-1960-4E96-8DB3-B4C07AB79391}" type="slidenum">
              <a:rPr lang="en-US" smtClean="0"/>
              <a:pPr/>
              <a:t>16</a:t>
            </a:fld>
            <a:endParaRPr lang="en-US" dirty="0"/>
          </a:p>
        </p:txBody>
      </p:sp>
    </p:spTree>
    <p:extLst>
      <p:ext uri="{BB962C8B-B14F-4D97-AF65-F5344CB8AC3E}">
        <p14:creationId xmlns:p14="http://schemas.microsoft.com/office/powerpoint/2010/main" val="834811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F6A03-1960-4E96-8DB3-B4C07AB79391}" type="slidenum">
              <a:rPr lang="en-US" smtClean="0"/>
              <a:pPr/>
              <a:t>17</a:t>
            </a:fld>
            <a:endParaRPr lang="en-US" dirty="0"/>
          </a:p>
        </p:txBody>
      </p:sp>
    </p:spTree>
    <p:extLst>
      <p:ext uri="{BB962C8B-B14F-4D97-AF65-F5344CB8AC3E}">
        <p14:creationId xmlns:p14="http://schemas.microsoft.com/office/powerpoint/2010/main" val="834811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F6A03-1960-4E96-8DB3-B4C07AB79391}" type="slidenum">
              <a:rPr lang="en-US" smtClean="0"/>
              <a:pPr/>
              <a:t>18</a:t>
            </a:fld>
            <a:endParaRPr lang="en-US" dirty="0"/>
          </a:p>
        </p:txBody>
      </p:sp>
    </p:spTree>
    <p:extLst>
      <p:ext uri="{BB962C8B-B14F-4D97-AF65-F5344CB8AC3E}">
        <p14:creationId xmlns:p14="http://schemas.microsoft.com/office/powerpoint/2010/main" val="834811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F6A03-1960-4E96-8DB3-B4C07AB79391}" type="slidenum">
              <a:rPr lang="en-US" smtClean="0"/>
              <a:pPr/>
              <a:t>19</a:t>
            </a:fld>
            <a:endParaRPr lang="en-US" dirty="0"/>
          </a:p>
        </p:txBody>
      </p:sp>
    </p:spTree>
    <p:extLst>
      <p:ext uri="{BB962C8B-B14F-4D97-AF65-F5344CB8AC3E}">
        <p14:creationId xmlns:p14="http://schemas.microsoft.com/office/powerpoint/2010/main" val="1765329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F6A03-1960-4E96-8DB3-B4C07AB79391}" type="slidenum">
              <a:rPr lang="en-US" smtClean="0"/>
              <a:pPr/>
              <a:t>2</a:t>
            </a:fld>
            <a:endParaRPr lang="en-US" dirty="0"/>
          </a:p>
        </p:txBody>
      </p:sp>
    </p:spTree>
    <p:extLst>
      <p:ext uri="{BB962C8B-B14F-4D97-AF65-F5344CB8AC3E}">
        <p14:creationId xmlns:p14="http://schemas.microsoft.com/office/powerpoint/2010/main" val="3246324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F6A03-1960-4E96-8DB3-B4C07AB79391}" type="slidenum">
              <a:rPr lang="en-US" smtClean="0"/>
              <a:pPr/>
              <a:t>20</a:t>
            </a:fld>
            <a:endParaRPr lang="en-US" dirty="0"/>
          </a:p>
        </p:txBody>
      </p:sp>
    </p:spTree>
    <p:extLst>
      <p:ext uri="{BB962C8B-B14F-4D97-AF65-F5344CB8AC3E}">
        <p14:creationId xmlns:p14="http://schemas.microsoft.com/office/powerpoint/2010/main" val="3269385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Qualitative – good place to show Earned</a:t>
            </a:r>
            <a:r>
              <a:rPr lang="en-US" baseline="0" dirty="0" smtClean="0"/>
              <a:t> Value</a:t>
            </a:r>
            <a:endParaRPr lang="en-US" dirty="0"/>
          </a:p>
        </p:txBody>
      </p:sp>
      <p:sp>
        <p:nvSpPr>
          <p:cNvPr id="4" name="Slide Number Placeholder 3"/>
          <p:cNvSpPr>
            <a:spLocks noGrp="1"/>
          </p:cNvSpPr>
          <p:nvPr>
            <p:ph type="sldNum" sz="quarter" idx="10"/>
          </p:nvPr>
        </p:nvSpPr>
        <p:spPr/>
        <p:txBody>
          <a:bodyPr/>
          <a:lstStyle/>
          <a:p>
            <a:fld id="{4E1F6A03-1960-4E96-8DB3-B4C07AB79391}" type="slidenum">
              <a:rPr lang="en-US" smtClean="0"/>
              <a:pPr/>
              <a:t>21</a:t>
            </a:fld>
            <a:endParaRPr lang="en-US" dirty="0"/>
          </a:p>
        </p:txBody>
      </p:sp>
    </p:spTree>
    <p:extLst>
      <p:ext uri="{BB962C8B-B14F-4D97-AF65-F5344CB8AC3E}">
        <p14:creationId xmlns:p14="http://schemas.microsoft.com/office/powerpoint/2010/main" val="3069435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Display is easy – deriving it much more difficult</a:t>
            </a:r>
            <a:endParaRPr lang="en-US" dirty="0"/>
          </a:p>
        </p:txBody>
      </p:sp>
      <p:sp>
        <p:nvSpPr>
          <p:cNvPr id="4" name="Slide Number Placeholder 3"/>
          <p:cNvSpPr>
            <a:spLocks noGrp="1"/>
          </p:cNvSpPr>
          <p:nvPr>
            <p:ph type="sldNum" sz="quarter" idx="10"/>
          </p:nvPr>
        </p:nvSpPr>
        <p:spPr/>
        <p:txBody>
          <a:bodyPr/>
          <a:lstStyle/>
          <a:p>
            <a:fld id="{4E1F6A03-1960-4E96-8DB3-B4C07AB79391}" type="slidenum">
              <a:rPr lang="en-US" smtClean="0"/>
              <a:pPr/>
              <a:t>22</a:t>
            </a:fld>
            <a:endParaRPr lang="en-US" dirty="0"/>
          </a:p>
        </p:txBody>
      </p:sp>
    </p:spTree>
    <p:extLst>
      <p:ext uri="{BB962C8B-B14F-4D97-AF65-F5344CB8AC3E}">
        <p14:creationId xmlns:p14="http://schemas.microsoft.com/office/powerpoint/2010/main" val="1741338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F6A03-1960-4E96-8DB3-B4C07AB79391}" type="slidenum">
              <a:rPr lang="en-US" smtClean="0"/>
              <a:pPr/>
              <a:t>23</a:t>
            </a:fld>
            <a:endParaRPr lang="en-US" dirty="0"/>
          </a:p>
        </p:txBody>
      </p:sp>
    </p:spTree>
    <p:extLst>
      <p:ext uri="{BB962C8B-B14F-4D97-AF65-F5344CB8AC3E}">
        <p14:creationId xmlns:p14="http://schemas.microsoft.com/office/powerpoint/2010/main" val="359551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F6A03-1960-4E96-8DB3-B4C07AB79391}" type="slidenum">
              <a:rPr lang="en-US" smtClean="0"/>
              <a:pPr/>
              <a:t>24</a:t>
            </a:fld>
            <a:endParaRPr lang="en-US" dirty="0"/>
          </a:p>
        </p:txBody>
      </p:sp>
    </p:spTree>
    <p:extLst>
      <p:ext uri="{BB962C8B-B14F-4D97-AF65-F5344CB8AC3E}">
        <p14:creationId xmlns:p14="http://schemas.microsoft.com/office/powerpoint/2010/main" val="62581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F6A03-1960-4E96-8DB3-B4C07AB79391}" type="slidenum">
              <a:rPr lang="en-US" smtClean="0"/>
              <a:pPr/>
              <a:t>25</a:t>
            </a:fld>
            <a:endParaRPr lang="en-US" dirty="0"/>
          </a:p>
        </p:txBody>
      </p:sp>
    </p:spTree>
    <p:extLst>
      <p:ext uri="{BB962C8B-B14F-4D97-AF65-F5344CB8AC3E}">
        <p14:creationId xmlns:p14="http://schemas.microsoft.com/office/powerpoint/2010/main" val="3008724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F6A03-1960-4E96-8DB3-B4C07AB79391}" type="slidenum">
              <a:rPr lang="en-US" smtClean="0"/>
              <a:pPr/>
              <a:t>26</a:t>
            </a:fld>
            <a:endParaRPr lang="en-US" dirty="0"/>
          </a:p>
        </p:txBody>
      </p:sp>
    </p:spTree>
    <p:extLst>
      <p:ext uri="{BB962C8B-B14F-4D97-AF65-F5344CB8AC3E}">
        <p14:creationId xmlns:p14="http://schemas.microsoft.com/office/powerpoint/2010/main" val="1201635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F6A03-1960-4E96-8DB3-B4C07AB79391}" type="slidenum">
              <a:rPr lang="en-US" smtClean="0"/>
              <a:pPr/>
              <a:t>27</a:t>
            </a:fld>
            <a:endParaRPr lang="en-US" dirty="0"/>
          </a:p>
        </p:txBody>
      </p:sp>
    </p:spTree>
    <p:extLst>
      <p:ext uri="{BB962C8B-B14F-4D97-AF65-F5344CB8AC3E}">
        <p14:creationId xmlns:p14="http://schemas.microsoft.com/office/powerpoint/2010/main" val="1457557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F6A03-1960-4E96-8DB3-B4C07AB79391}" type="slidenum">
              <a:rPr lang="en-US" smtClean="0"/>
              <a:pPr/>
              <a:t>28</a:t>
            </a:fld>
            <a:endParaRPr lang="en-US" dirty="0"/>
          </a:p>
        </p:txBody>
      </p:sp>
    </p:spTree>
    <p:extLst>
      <p:ext uri="{BB962C8B-B14F-4D97-AF65-F5344CB8AC3E}">
        <p14:creationId xmlns:p14="http://schemas.microsoft.com/office/powerpoint/2010/main" val="1119456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F6A03-1960-4E96-8DB3-B4C07AB79391}" type="slidenum">
              <a:rPr lang="en-US" smtClean="0"/>
              <a:pPr/>
              <a:t>29</a:t>
            </a:fld>
            <a:endParaRPr lang="en-US" dirty="0"/>
          </a:p>
        </p:txBody>
      </p:sp>
    </p:spTree>
    <p:extLst>
      <p:ext uri="{BB962C8B-B14F-4D97-AF65-F5344CB8AC3E}">
        <p14:creationId xmlns:p14="http://schemas.microsoft.com/office/powerpoint/2010/main" val="2790306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F6A03-1960-4E96-8DB3-B4C07AB79391}" type="slidenum">
              <a:rPr lang="en-US" smtClean="0"/>
              <a:pPr/>
              <a:t>3</a:t>
            </a:fld>
            <a:endParaRPr lang="en-US" dirty="0"/>
          </a:p>
        </p:txBody>
      </p:sp>
    </p:spTree>
    <p:extLst>
      <p:ext uri="{BB962C8B-B14F-4D97-AF65-F5344CB8AC3E}">
        <p14:creationId xmlns:p14="http://schemas.microsoft.com/office/powerpoint/2010/main" val="23352790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F6A03-1960-4E96-8DB3-B4C07AB79391}" type="slidenum">
              <a:rPr lang="en-US" smtClean="0"/>
              <a:pPr/>
              <a:t>30</a:t>
            </a:fld>
            <a:endParaRPr lang="en-US" dirty="0"/>
          </a:p>
        </p:txBody>
      </p:sp>
    </p:spTree>
    <p:extLst>
      <p:ext uri="{BB962C8B-B14F-4D97-AF65-F5344CB8AC3E}">
        <p14:creationId xmlns:p14="http://schemas.microsoft.com/office/powerpoint/2010/main" val="3730006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232C4B-A9F3-4D65-9857-70CF5420047F}" type="slidenum">
              <a:rPr lang="en-US"/>
              <a:pPr/>
              <a:t>31</a:t>
            </a:fld>
            <a:endParaRPr lang="en-US" dirty="0"/>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r>
              <a:rPr lang="en-US" dirty="0" smtClean="0"/>
              <a:t>They don’t measure Number of Accidents</a:t>
            </a:r>
            <a:r>
              <a:rPr lang="en-US" baseline="0" dirty="0" smtClean="0"/>
              <a:t> but Days without an Accident</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D770BF-11A0-4A07-846F-148A97EF8611}" type="slidenum">
              <a:rPr lang="en-US"/>
              <a:pPr/>
              <a:t>32</a:t>
            </a:fld>
            <a:endParaRPr lang="en-US" dirty="0"/>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r>
              <a:rPr lang="en-US" dirty="0"/>
              <a:t>In AZ the state put radar controlled speed signs ("You are going XX MPH") along the remote highways. The weekly printout of max speeds showed no reduction in speed, only increases. The drivers with muscle cars were using the stretch of road as a calibrated way to know how fast they could go. </a:t>
            </a:r>
          </a:p>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F6A03-1960-4E96-8DB3-B4C07AB79391}" type="slidenum">
              <a:rPr lang="en-US" smtClean="0"/>
              <a:pPr/>
              <a:t>33</a:t>
            </a:fld>
            <a:endParaRPr lang="en-US" dirty="0"/>
          </a:p>
        </p:txBody>
      </p:sp>
    </p:spTree>
    <p:extLst>
      <p:ext uri="{BB962C8B-B14F-4D97-AF65-F5344CB8AC3E}">
        <p14:creationId xmlns:p14="http://schemas.microsoft.com/office/powerpoint/2010/main" val="8971372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F6A03-1960-4E96-8DB3-B4C07AB79391}" type="slidenum">
              <a:rPr lang="en-US" smtClean="0"/>
              <a:pPr/>
              <a:t>34</a:t>
            </a:fld>
            <a:endParaRPr lang="en-US" dirty="0"/>
          </a:p>
        </p:txBody>
      </p:sp>
    </p:spTree>
    <p:extLst>
      <p:ext uri="{BB962C8B-B14F-4D97-AF65-F5344CB8AC3E}">
        <p14:creationId xmlns:p14="http://schemas.microsoft.com/office/powerpoint/2010/main" val="2214516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5FB52D-8B33-4970-A463-32CC99E366B6}" type="slidenum">
              <a:rPr lang="en-US"/>
              <a:pPr/>
              <a:t>4</a:t>
            </a:fld>
            <a:endParaRPr lang="en-US" dirty="0"/>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r>
              <a:rPr lang="en-US" dirty="0"/>
              <a:t>Illustrates the Power of Visuals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F6A03-1960-4E96-8DB3-B4C07AB79391}" type="slidenum">
              <a:rPr lang="en-US" smtClean="0"/>
              <a:pPr/>
              <a:t>5</a:t>
            </a:fld>
            <a:endParaRPr lang="en-US" dirty="0"/>
          </a:p>
        </p:txBody>
      </p:sp>
    </p:spTree>
    <p:extLst>
      <p:ext uri="{BB962C8B-B14F-4D97-AF65-F5344CB8AC3E}">
        <p14:creationId xmlns:p14="http://schemas.microsoft.com/office/powerpoint/2010/main" val="457133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F6A03-1960-4E96-8DB3-B4C07AB79391}" type="slidenum">
              <a:rPr lang="en-US" smtClean="0"/>
              <a:pPr/>
              <a:t>6</a:t>
            </a:fld>
            <a:endParaRPr lang="en-US" dirty="0"/>
          </a:p>
        </p:txBody>
      </p:sp>
    </p:spTree>
    <p:extLst>
      <p:ext uri="{BB962C8B-B14F-4D97-AF65-F5344CB8AC3E}">
        <p14:creationId xmlns:p14="http://schemas.microsoft.com/office/powerpoint/2010/main" val="3851929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F6A03-1960-4E96-8DB3-B4C07AB79391}" type="slidenum">
              <a:rPr lang="en-US" smtClean="0"/>
              <a:pPr/>
              <a:t>7</a:t>
            </a:fld>
            <a:endParaRPr lang="en-US" dirty="0"/>
          </a:p>
        </p:txBody>
      </p:sp>
    </p:spTree>
    <p:extLst>
      <p:ext uri="{BB962C8B-B14F-4D97-AF65-F5344CB8AC3E}">
        <p14:creationId xmlns:p14="http://schemas.microsoft.com/office/powerpoint/2010/main" val="2132596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F6A03-1960-4E96-8DB3-B4C07AB79391}" type="slidenum">
              <a:rPr lang="en-US" smtClean="0"/>
              <a:pPr/>
              <a:t>8</a:t>
            </a:fld>
            <a:endParaRPr lang="en-US" dirty="0"/>
          </a:p>
        </p:txBody>
      </p:sp>
    </p:spTree>
    <p:extLst>
      <p:ext uri="{BB962C8B-B14F-4D97-AF65-F5344CB8AC3E}">
        <p14:creationId xmlns:p14="http://schemas.microsoft.com/office/powerpoint/2010/main" val="1823438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F6A03-1960-4E96-8DB3-B4C07AB79391}" type="slidenum">
              <a:rPr lang="en-US" smtClean="0"/>
              <a:pPr/>
              <a:t>9</a:t>
            </a:fld>
            <a:endParaRPr lang="en-US" dirty="0"/>
          </a:p>
        </p:txBody>
      </p:sp>
    </p:spTree>
    <p:extLst>
      <p:ext uri="{BB962C8B-B14F-4D97-AF65-F5344CB8AC3E}">
        <p14:creationId xmlns:p14="http://schemas.microsoft.com/office/powerpoint/2010/main" val="2058793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8786" name="Group 2"/>
          <p:cNvGrpSpPr>
            <a:grpSpLocks/>
          </p:cNvGrpSpPr>
          <p:nvPr/>
        </p:nvGrpSpPr>
        <p:grpSpPr bwMode="auto">
          <a:xfrm>
            <a:off x="-3222625" y="304800"/>
            <a:ext cx="11909425" cy="4724400"/>
            <a:chOff x="-2030" y="192"/>
            <a:chExt cx="7502" cy="2976"/>
          </a:xfrm>
        </p:grpSpPr>
        <p:sp>
          <p:nvSpPr>
            <p:cNvPr id="118787"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endParaRPr lang="en-US" dirty="0"/>
            </a:p>
          </p:txBody>
        </p:sp>
        <p:sp>
          <p:nvSpPr>
            <p:cNvPr id="118788"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eaLnBrk="1" hangingPunct="1"/>
              <a:endParaRPr lang="en-US" sz="2400" dirty="0">
                <a:latin typeface="Times New Roman" pitchFamily="18" charset="0"/>
              </a:endParaRPr>
            </a:p>
          </p:txBody>
        </p:sp>
        <p:sp>
          <p:nvSpPr>
            <p:cNvPr id="118789"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eaLnBrk="1" hangingPunct="1"/>
              <a:endParaRPr lang="en-US" dirty="0">
                <a:latin typeface="Arial" charset="0"/>
              </a:endParaRPr>
            </a:p>
          </p:txBody>
        </p:sp>
      </p:grpSp>
      <p:sp>
        <p:nvSpPr>
          <p:cNvPr id="118790" name="Rectangle 6"/>
          <p:cNvSpPr>
            <a:spLocks noGrp="1" noChangeArrowheads="1"/>
          </p:cNvSpPr>
          <p:nvPr>
            <p:ph type="ctrTitle"/>
          </p:nvPr>
        </p:nvSpPr>
        <p:spPr>
          <a:xfrm>
            <a:off x="1443038" y="985838"/>
            <a:ext cx="7239000" cy="1444625"/>
          </a:xfrm>
        </p:spPr>
        <p:txBody>
          <a:bodyPr/>
          <a:lstStyle>
            <a:lvl1pPr>
              <a:defRPr sz="4000"/>
            </a:lvl1pPr>
          </a:lstStyle>
          <a:p>
            <a:r>
              <a:rPr lang="en-US"/>
              <a:t>Click to edit Master title style</a:t>
            </a:r>
          </a:p>
        </p:txBody>
      </p:sp>
      <p:sp>
        <p:nvSpPr>
          <p:cNvPr id="118791"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US"/>
              <a:t>Click to edit Master subtitle style</a:t>
            </a:r>
          </a:p>
        </p:txBody>
      </p:sp>
      <p:sp>
        <p:nvSpPr>
          <p:cNvPr id="118792" name="Rectangle 8"/>
          <p:cNvSpPr>
            <a:spLocks noGrp="1" noChangeArrowheads="1"/>
          </p:cNvSpPr>
          <p:nvPr>
            <p:ph type="dt" sz="half" idx="2"/>
          </p:nvPr>
        </p:nvSpPr>
        <p:spPr/>
        <p:txBody>
          <a:bodyPr/>
          <a:lstStyle>
            <a:lvl1pPr>
              <a:defRPr/>
            </a:lvl1pPr>
          </a:lstStyle>
          <a:p>
            <a:endParaRPr lang="en-US" dirty="0"/>
          </a:p>
        </p:txBody>
      </p:sp>
      <p:sp>
        <p:nvSpPr>
          <p:cNvPr id="118793" name="Rectangle 9"/>
          <p:cNvSpPr>
            <a:spLocks noGrp="1" noChangeArrowheads="1"/>
          </p:cNvSpPr>
          <p:nvPr>
            <p:ph type="ftr" sz="quarter" idx="3"/>
          </p:nvPr>
        </p:nvSpPr>
        <p:spPr/>
        <p:txBody>
          <a:bodyPr/>
          <a:lstStyle>
            <a:lvl1pPr>
              <a:defRPr/>
            </a:lvl1pPr>
          </a:lstStyle>
          <a:p>
            <a:endParaRPr lang="en-US" dirty="0"/>
          </a:p>
        </p:txBody>
      </p:sp>
      <p:sp>
        <p:nvSpPr>
          <p:cNvPr id="118794" name="Rectangle 10"/>
          <p:cNvSpPr>
            <a:spLocks noGrp="1" noChangeArrowheads="1"/>
          </p:cNvSpPr>
          <p:nvPr>
            <p:ph type="sldNum" sz="quarter" idx="4"/>
          </p:nvPr>
        </p:nvSpPr>
        <p:spPr/>
        <p:txBody>
          <a:bodyPr/>
          <a:lstStyle>
            <a:lvl1pPr>
              <a:defRPr/>
            </a:lvl1pPr>
          </a:lstStyle>
          <a:p>
            <a:fld id="{896FA409-AF63-4D61-969C-EDCA668C4555}" type="slidenum">
              <a:rPr lang="en-US"/>
              <a:pPr/>
              <a:t>‹#›</a:t>
            </a:fld>
            <a:endParaRPr lang="en-US" dirty="0"/>
          </a:p>
        </p:txBody>
      </p:sp>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064DDEA-33D1-46DB-90D5-C2C66AF2E60F}" type="slidenum">
              <a:rPr lang="en-US"/>
              <a:pPr/>
              <a:t>‹#›</a:t>
            </a:fld>
            <a:endParaRPr lang="en-US"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A964BB1-66D5-4D41-BD98-A51A6CEED5BC}" type="slidenum">
              <a:rPr lang="en-US"/>
              <a:pPr/>
              <a:t>‹#›</a:t>
            </a:fld>
            <a:endParaRPr lang="en-US"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0013" y="1827213"/>
            <a:ext cx="7313612" cy="4114800"/>
          </a:xfrm>
        </p:spPr>
        <p:txBody>
          <a:bodyPr/>
          <a:lstStyle/>
          <a:p>
            <a:endParaRPr lang="en-US" dirty="0"/>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dirty="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882F2C62-478B-4E5F-8822-21A00E5F6813}" type="slidenum">
              <a:rPr lang="en-US"/>
              <a:pPr/>
              <a:t>‹#›</a:t>
            </a:fld>
            <a:endParaRPr lang="en-US"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9CE5A746-C28A-4C81-A3B7-2E215EE9062D}" type="slidenum">
              <a:rPr lang="en-US"/>
              <a:pPr/>
              <a:t>‹#›</a:t>
            </a:fld>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26E5C0A-8C3E-4971-9678-E163151A7675}" type="slidenum">
              <a:rPr lang="en-US"/>
              <a:pPr/>
              <a:t>‹#›</a:t>
            </a:fld>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0D715E7-7904-4B95-882A-166107DE98F7}" type="slidenum">
              <a:rPr lang="en-US"/>
              <a:pPr/>
              <a:t>‹#›</a:t>
            </a:fld>
            <a:endParaRPr lang="en-US"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5DE1371-42F9-4EBF-8F72-510937F01195}" type="slidenum">
              <a:rPr lang="en-US"/>
              <a:pPr/>
              <a:t>‹#›</a:t>
            </a:fld>
            <a:endParaRPr lang="en-US"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86B38F6A-E881-4ED3-AFED-D00FBD9BFBE4}" type="slidenum">
              <a:rPr lang="en-US"/>
              <a:pPr/>
              <a:t>‹#›</a:t>
            </a:fld>
            <a:endParaRPr lang="en-US"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CCF336D2-7DED-40E8-AA2F-12C2E3F74812}" type="slidenum">
              <a:rPr lang="en-US"/>
              <a:pPr/>
              <a:t>‹#›</a:t>
            </a:fld>
            <a:endParaRPr lang="en-US"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68CD57A5-B665-4D30-B2F6-616B746BCA1E}" type="slidenum">
              <a:rPr lang="en-US"/>
              <a:pPr/>
              <a:t>‹#›</a:t>
            </a:fld>
            <a:endParaRPr lang="en-US"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6DD040E-4F38-4C41-BCCE-72D307E70E5C}" type="slidenum">
              <a:rPr lang="en-US"/>
              <a:pPr/>
              <a:t>‹#›</a:t>
            </a:fld>
            <a:endParaRPr lang="en-US"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0314FD4-64C4-4CFB-92A0-DB4A24606729}" type="slidenum">
              <a:rPr lang="en-US"/>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7762" name="Group 2"/>
          <p:cNvGrpSpPr>
            <a:grpSpLocks/>
          </p:cNvGrpSpPr>
          <p:nvPr/>
        </p:nvGrpSpPr>
        <p:grpSpPr bwMode="auto">
          <a:xfrm>
            <a:off x="-3238500" y="0"/>
            <a:ext cx="11925300" cy="3810000"/>
            <a:chOff x="-2040" y="0"/>
            <a:chExt cx="7512" cy="2400"/>
          </a:xfrm>
        </p:grpSpPr>
        <p:sp>
          <p:nvSpPr>
            <p:cNvPr id="117763"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eaLnBrk="1" hangingPunct="1"/>
              <a:endParaRPr lang="en-US" sz="2400" dirty="0">
                <a:latin typeface="Times New Roman" pitchFamily="18" charset="0"/>
              </a:endParaRPr>
            </a:p>
          </p:txBody>
        </p:sp>
        <p:sp>
          <p:nvSpPr>
            <p:cNvPr id="117764"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eaLnBrk="1" hangingPunct="1"/>
              <a:endParaRPr lang="en-US" dirty="0">
                <a:latin typeface="Arial" charset="0"/>
              </a:endParaRPr>
            </a:p>
          </p:txBody>
        </p:sp>
        <p:sp>
          <p:nvSpPr>
            <p:cNvPr id="117765"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endParaRPr lang="en-US" dirty="0"/>
            </a:p>
          </p:txBody>
        </p:sp>
      </p:grpSp>
      <p:sp>
        <p:nvSpPr>
          <p:cNvPr id="117766"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17767"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776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dirty="0"/>
          </a:p>
        </p:txBody>
      </p:sp>
      <p:sp>
        <p:nvSpPr>
          <p:cNvPr id="11776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dirty="0"/>
          </a:p>
        </p:txBody>
      </p:sp>
      <p:sp>
        <p:nvSpPr>
          <p:cNvPr id="11777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160D3A82-DFE9-4A2A-A57F-EA99ED1B84F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transition spd="med"/>
  <p:timing>
    <p:tnLst>
      <p:par>
        <p:cTn id="1" dur="indefinite" restart="never" nodeType="tmRoot"/>
      </p:par>
    </p:tnLst>
  </p:timing>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chestnuttours.com/images/chateau_chillon_1.jp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northonline.sccd.ctc.edu/christen/swiss.geneva.72.jpg" TargetMode="Externa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greenwich-guide.org.uk/assets/foottunnel2.jp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p:txBody>
          <a:bodyPr/>
          <a:lstStyle/>
          <a:p>
            <a:r>
              <a:rPr lang="en-US" dirty="0" smtClean="0"/>
              <a:t>The One Page Project Manager</a:t>
            </a:r>
            <a:endParaRPr lang="en-US" dirty="0"/>
          </a:p>
        </p:txBody>
      </p:sp>
      <p:sp>
        <p:nvSpPr>
          <p:cNvPr id="108547" name="Rectangle 3"/>
          <p:cNvSpPr>
            <a:spLocks noGrp="1" noChangeArrowheads="1"/>
          </p:cNvSpPr>
          <p:nvPr>
            <p:ph type="subTitle" idx="1"/>
          </p:nvPr>
        </p:nvSpPr>
        <p:spPr>
          <a:xfrm>
            <a:off x="1524000" y="2743200"/>
            <a:ext cx="6477000" cy="1219200"/>
          </a:xfrm>
        </p:spPr>
        <p:txBody>
          <a:bodyPr/>
          <a:lstStyle/>
          <a:p>
            <a:pPr>
              <a:lnSpc>
                <a:spcPct val="90000"/>
              </a:lnSpc>
            </a:pPr>
            <a:r>
              <a:rPr lang="en-US" sz="2500" b="1" dirty="0">
                <a:solidFill>
                  <a:schemeClr val="accent1">
                    <a:lumMod val="75000"/>
                  </a:schemeClr>
                </a:solidFill>
              </a:rPr>
              <a:t>Beth </a:t>
            </a:r>
            <a:r>
              <a:rPr lang="en-US" sz="2500" b="1" dirty="0" smtClean="0">
                <a:solidFill>
                  <a:schemeClr val="accent1">
                    <a:lumMod val="75000"/>
                  </a:schemeClr>
                </a:solidFill>
              </a:rPr>
              <a:t>Giesbrecht, </a:t>
            </a:r>
            <a:r>
              <a:rPr lang="en-US" sz="2000" b="1" dirty="0" smtClean="0">
                <a:solidFill>
                  <a:schemeClr val="accent1">
                    <a:lumMod val="75000"/>
                  </a:schemeClr>
                </a:solidFill>
              </a:rPr>
              <a:t>P.M.P.</a:t>
            </a:r>
            <a:endParaRPr lang="en-US" sz="2000" b="1" dirty="0">
              <a:solidFill>
                <a:schemeClr val="accent1">
                  <a:lumMod val="75000"/>
                </a:schemeClr>
              </a:solidFill>
            </a:endParaRPr>
          </a:p>
          <a:p>
            <a:pPr>
              <a:lnSpc>
                <a:spcPct val="90000"/>
              </a:lnSpc>
            </a:pPr>
            <a:r>
              <a:rPr lang="en-US" sz="2000" b="1" dirty="0" smtClean="0">
                <a:solidFill>
                  <a:schemeClr val="accent1">
                    <a:lumMod val="75000"/>
                  </a:schemeClr>
                </a:solidFill>
              </a:rPr>
              <a:t>Nebraska Business Development Center – UNO – College of Business Administration</a:t>
            </a:r>
            <a:endParaRPr lang="en-US" sz="2000" b="1" dirty="0">
              <a:solidFill>
                <a:schemeClr val="accent1">
                  <a:lumMod val="75000"/>
                </a:schemeClr>
              </a:solidFill>
            </a:endParaRPr>
          </a:p>
          <a:p>
            <a:pPr>
              <a:lnSpc>
                <a:spcPct val="90000"/>
              </a:lnSpc>
            </a:pPr>
            <a:r>
              <a:rPr lang="en-US" sz="2500" b="1" dirty="0">
                <a:solidFill>
                  <a:schemeClr val="accent1">
                    <a:lumMod val="75000"/>
                  </a:schemeClr>
                </a:solidFill>
              </a:rPr>
              <a:t>bgiesbrecht@unomaha.edu</a:t>
            </a:r>
          </a:p>
        </p:txBody>
      </p:sp>
      <p:pic>
        <p:nvPicPr>
          <p:cNvPr id="108551" name="Picture 7"/>
          <p:cNvPicPr>
            <a:picLocks noChangeAspect="1" noChangeArrowheads="1"/>
          </p:cNvPicPr>
          <p:nvPr/>
        </p:nvPicPr>
        <p:blipFill>
          <a:blip r:embed="rId3" cstate="print"/>
          <a:srcRect/>
          <a:stretch>
            <a:fillRect/>
          </a:stretch>
        </p:blipFill>
        <p:spPr bwMode="auto">
          <a:xfrm>
            <a:off x="1524000" y="4343400"/>
            <a:ext cx="6134100" cy="1990725"/>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the One Page Project Manager came from</a:t>
            </a:r>
            <a:endParaRPr lang="en-US" dirty="0"/>
          </a:p>
        </p:txBody>
      </p:sp>
      <p:sp>
        <p:nvSpPr>
          <p:cNvPr id="3" name="Content Placeholder 2"/>
          <p:cNvSpPr>
            <a:spLocks noGrp="1"/>
          </p:cNvSpPr>
          <p:nvPr>
            <p:ph idx="1"/>
          </p:nvPr>
        </p:nvSpPr>
        <p:spPr/>
        <p:txBody>
          <a:bodyPr/>
          <a:lstStyle/>
          <a:p>
            <a:r>
              <a:rPr lang="en-US" dirty="0" smtClean="0"/>
              <a:t>Toyota A3 report</a:t>
            </a:r>
          </a:p>
          <a:p>
            <a:pPr lvl="1"/>
            <a:r>
              <a:rPr lang="en-US" dirty="0" smtClean="0"/>
              <a:t>A3 = metric sized piece of paper – close to 11”x17”</a:t>
            </a:r>
          </a:p>
          <a:p>
            <a:r>
              <a:rPr lang="en-US" dirty="0" smtClean="0"/>
              <a:t>Probably originated at Hewlett-Packard in the 1970s</a:t>
            </a:r>
            <a:endParaRPr lang="en-US" dirty="0"/>
          </a:p>
        </p:txBody>
      </p:sp>
      <p:sp>
        <p:nvSpPr>
          <p:cNvPr id="4" name="Text Box 4"/>
          <p:cNvSpPr txBox="1">
            <a:spLocks noChangeArrowheads="1"/>
          </p:cNvSpPr>
          <p:nvPr/>
        </p:nvSpPr>
        <p:spPr bwMode="auto">
          <a:xfrm>
            <a:off x="228600" y="6418649"/>
            <a:ext cx="4125873" cy="276999"/>
          </a:xfrm>
          <a:prstGeom prst="rect">
            <a:avLst/>
          </a:prstGeom>
          <a:noFill/>
          <a:ln w="9525">
            <a:noFill/>
            <a:miter lim="800000"/>
            <a:headEnd/>
            <a:tailEnd/>
          </a:ln>
          <a:effectLst/>
        </p:spPr>
        <p:txBody>
          <a:bodyPr wrap="none">
            <a:spAutoFit/>
          </a:bodyPr>
          <a:lstStyle/>
          <a:p>
            <a:r>
              <a:rPr lang="en-US" sz="1200" dirty="0" smtClean="0"/>
              <a:t>Clark A. Campbell, The One-Page Project Manager</a:t>
            </a:r>
            <a:endParaRPr lang="en-US" sz="1200" dirty="0"/>
          </a:p>
        </p:txBody>
      </p:sp>
    </p:spTree>
    <p:extLst>
      <p:ext uri="{BB962C8B-B14F-4D97-AF65-F5344CB8AC3E}">
        <p14:creationId xmlns:p14="http://schemas.microsoft.com/office/powerpoint/2010/main" val="420497284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r>
              <a:rPr lang="en-US" dirty="0"/>
              <a:t>The One Page Project Manager</a:t>
            </a:r>
          </a:p>
        </p:txBody>
      </p:sp>
      <p:sp>
        <p:nvSpPr>
          <p:cNvPr id="377859" name="Rectangle 3"/>
          <p:cNvSpPr>
            <a:spLocks noGrp="1" noChangeArrowheads="1"/>
          </p:cNvSpPr>
          <p:nvPr>
            <p:ph type="body" idx="1"/>
          </p:nvPr>
        </p:nvSpPr>
        <p:spPr/>
        <p:txBody>
          <a:bodyPr/>
          <a:lstStyle/>
          <a:p>
            <a:r>
              <a:rPr lang="en-US" dirty="0" smtClean="0"/>
              <a:t>Goal: to communicate aspects of the project to those that are not part of the project</a:t>
            </a:r>
            <a:endParaRPr lang="en-US" dirty="0"/>
          </a:p>
          <a:p>
            <a:r>
              <a:rPr lang="en-US" dirty="0" smtClean="0"/>
              <a:t>We want just the right degree of the absence of precision</a:t>
            </a:r>
          </a:p>
          <a:p>
            <a:r>
              <a:rPr lang="en-US" dirty="0" smtClean="0"/>
              <a:t>Does not replace existing tools but augments what you’re already using</a:t>
            </a:r>
          </a:p>
          <a:p>
            <a:r>
              <a:rPr lang="en-US" dirty="0" smtClean="0"/>
              <a:t>Customizable </a:t>
            </a:r>
            <a:endParaRPr lang="en-US" dirty="0"/>
          </a:p>
        </p:txBody>
      </p:sp>
      <p:sp>
        <p:nvSpPr>
          <p:cNvPr id="5" name="Text Box 4"/>
          <p:cNvSpPr txBox="1">
            <a:spLocks noChangeArrowheads="1"/>
          </p:cNvSpPr>
          <p:nvPr/>
        </p:nvSpPr>
        <p:spPr bwMode="auto">
          <a:xfrm>
            <a:off x="228600" y="6418649"/>
            <a:ext cx="4125873" cy="276999"/>
          </a:xfrm>
          <a:prstGeom prst="rect">
            <a:avLst/>
          </a:prstGeom>
          <a:noFill/>
          <a:ln w="9525">
            <a:noFill/>
            <a:miter lim="800000"/>
            <a:headEnd/>
            <a:tailEnd/>
          </a:ln>
          <a:effectLst/>
        </p:spPr>
        <p:txBody>
          <a:bodyPr wrap="none">
            <a:spAutoFit/>
          </a:bodyPr>
          <a:lstStyle/>
          <a:p>
            <a:r>
              <a:rPr lang="en-US" sz="1200" dirty="0" smtClean="0"/>
              <a:t>Clark A. Campbell, The One-Page Project Manager</a:t>
            </a:r>
            <a:endParaRPr lang="en-US" sz="1200" dirty="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sz="3200" dirty="0" smtClean="0"/>
              <a:t>Header</a:t>
            </a:r>
            <a:endParaRPr lang="en-US" sz="3200" dirty="0"/>
          </a:p>
        </p:txBody>
      </p:sp>
      <p:sp>
        <p:nvSpPr>
          <p:cNvPr id="321539" name="Rectangle 3"/>
          <p:cNvSpPr>
            <a:spLocks noGrp="1" noChangeArrowheads="1"/>
          </p:cNvSpPr>
          <p:nvPr>
            <p:ph type="body" idx="1"/>
          </p:nvPr>
        </p:nvSpPr>
        <p:spPr>
          <a:xfrm>
            <a:off x="1371600" y="1600200"/>
            <a:ext cx="7313613" cy="4114800"/>
          </a:xfrm>
        </p:spPr>
        <p:txBody>
          <a:bodyPr/>
          <a:lstStyle/>
          <a:p>
            <a:r>
              <a:rPr lang="en-US" sz="2100" dirty="0" smtClean="0"/>
              <a:t>Project Name</a:t>
            </a:r>
          </a:p>
          <a:p>
            <a:r>
              <a:rPr lang="en-US" sz="2100" dirty="0" smtClean="0"/>
              <a:t>Project Manager</a:t>
            </a:r>
          </a:p>
          <a:p>
            <a:r>
              <a:rPr lang="en-US" sz="2100" dirty="0" smtClean="0"/>
              <a:t>Project Objective</a:t>
            </a:r>
            <a:endParaRPr lang="en-US" sz="2100" dirty="0"/>
          </a:p>
        </p:txBody>
      </p:sp>
      <p:sp>
        <p:nvSpPr>
          <p:cNvPr id="6" name="Text Box 4"/>
          <p:cNvSpPr txBox="1">
            <a:spLocks noChangeArrowheads="1"/>
          </p:cNvSpPr>
          <p:nvPr/>
        </p:nvSpPr>
        <p:spPr bwMode="auto">
          <a:xfrm>
            <a:off x="228600" y="6418649"/>
            <a:ext cx="4125873" cy="276999"/>
          </a:xfrm>
          <a:prstGeom prst="rect">
            <a:avLst/>
          </a:prstGeom>
          <a:noFill/>
          <a:ln w="9525">
            <a:noFill/>
            <a:miter lim="800000"/>
            <a:headEnd/>
            <a:tailEnd/>
          </a:ln>
          <a:effectLst/>
        </p:spPr>
        <p:txBody>
          <a:bodyPr wrap="none">
            <a:spAutoFit/>
          </a:bodyPr>
          <a:lstStyle/>
          <a:p>
            <a:r>
              <a:rPr lang="en-US" sz="1200" dirty="0" smtClean="0"/>
              <a:t>Clark A. Campbell, The One-Page Project Manager</a:t>
            </a:r>
            <a:endParaRPr lang="en-US" sz="1200" dirty="0"/>
          </a:p>
        </p:txBody>
      </p:sp>
      <p:pic>
        <p:nvPicPr>
          <p:cNvPr id="2437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13" y="3137338"/>
            <a:ext cx="7723187"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r>
              <a:rPr lang="en-US" sz="3200" dirty="0" smtClean="0"/>
              <a:t>Owners</a:t>
            </a:r>
            <a:endParaRPr lang="en-US" sz="3200" dirty="0"/>
          </a:p>
        </p:txBody>
      </p:sp>
      <p:sp>
        <p:nvSpPr>
          <p:cNvPr id="322563" name="Rectangle 3"/>
          <p:cNvSpPr>
            <a:spLocks noGrp="1" noChangeArrowheads="1"/>
          </p:cNvSpPr>
          <p:nvPr>
            <p:ph type="body" idx="1"/>
          </p:nvPr>
        </p:nvSpPr>
        <p:spPr>
          <a:xfrm>
            <a:off x="1371600" y="1600200"/>
            <a:ext cx="7313613" cy="4114800"/>
          </a:xfrm>
        </p:spPr>
        <p:txBody>
          <a:bodyPr/>
          <a:lstStyle/>
          <a:p>
            <a:r>
              <a:rPr lang="en-US" sz="2100" dirty="0"/>
              <a:t>Each task should be assigned to be overseen by at least one person. </a:t>
            </a:r>
          </a:p>
          <a:p>
            <a:r>
              <a:rPr lang="en-US" sz="2100" dirty="0"/>
              <a:t>There may be a </a:t>
            </a:r>
            <a:r>
              <a:rPr lang="en-US" sz="2100" dirty="0" smtClean="0"/>
              <a:t>task with </a:t>
            </a:r>
            <a:r>
              <a:rPr lang="en-US" sz="2100" dirty="0"/>
              <a:t>an A Owner and a B owner.</a:t>
            </a:r>
          </a:p>
        </p:txBody>
      </p:sp>
      <p:pic>
        <p:nvPicPr>
          <p:cNvPr id="322564" name="Picture 4"/>
          <p:cNvPicPr>
            <a:picLocks noChangeAspect="1" noChangeArrowheads="1"/>
          </p:cNvPicPr>
          <p:nvPr/>
        </p:nvPicPr>
        <p:blipFill>
          <a:blip r:embed="rId3" cstate="print"/>
          <a:srcRect/>
          <a:stretch>
            <a:fillRect/>
          </a:stretch>
        </p:blipFill>
        <p:spPr bwMode="auto">
          <a:xfrm>
            <a:off x="3810000" y="2913449"/>
            <a:ext cx="1504950" cy="3505200"/>
          </a:xfrm>
          <a:prstGeom prst="rect">
            <a:avLst/>
          </a:prstGeom>
          <a:noFill/>
          <a:ln w="12700">
            <a:solidFill>
              <a:schemeClr val="tx1"/>
            </a:solidFill>
            <a:miter lim="800000"/>
            <a:headEnd/>
            <a:tailEnd/>
          </a:ln>
          <a:effectLst/>
        </p:spPr>
      </p:pic>
      <p:sp>
        <p:nvSpPr>
          <p:cNvPr id="6" name="Text Box 4"/>
          <p:cNvSpPr txBox="1">
            <a:spLocks noChangeArrowheads="1"/>
          </p:cNvSpPr>
          <p:nvPr/>
        </p:nvSpPr>
        <p:spPr bwMode="auto">
          <a:xfrm>
            <a:off x="228600" y="6418649"/>
            <a:ext cx="4125873" cy="276999"/>
          </a:xfrm>
          <a:prstGeom prst="rect">
            <a:avLst/>
          </a:prstGeom>
          <a:noFill/>
          <a:ln w="9525">
            <a:noFill/>
            <a:miter lim="800000"/>
            <a:headEnd/>
            <a:tailEnd/>
          </a:ln>
          <a:effectLst/>
        </p:spPr>
        <p:txBody>
          <a:bodyPr wrap="none">
            <a:spAutoFit/>
          </a:bodyPr>
          <a:lstStyle/>
          <a:p>
            <a:r>
              <a:rPr lang="en-US" sz="1200" dirty="0" smtClean="0"/>
              <a:t>Clark A. Campbell, The One-Page Project Manager</a:t>
            </a:r>
            <a:endParaRPr lang="en-US" sz="1200" dirty="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r>
              <a:rPr lang="en-US" sz="3200" dirty="0" smtClean="0"/>
              <a:t>Corner Matrix / Compass</a:t>
            </a:r>
            <a:endParaRPr lang="en-US" sz="3200" dirty="0"/>
          </a:p>
        </p:txBody>
      </p:sp>
      <p:sp>
        <p:nvSpPr>
          <p:cNvPr id="323587" name="Rectangle 3"/>
          <p:cNvSpPr>
            <a:spLocks noGrp="1" noChangeArrowheads="1"/>
          </p:cNvSpPr>
          <p:nvPr>
            <p:ph type="body" idx="1"/>
          </p:nvPr>
        </p:nvSpPr>
        <p:spPr>
          <a:xfrm>
            <a:off x="1371600" y="1600200"/>
            <a:ext cx="7313613" cy="4114800"/>
          </a:xfrm>
        </p:spPr>
        <p:txBody>
          <a:bodyPr/>
          <a:lstStyle/>
          <a:p>
            <a:r>
              <a:rPr lang="en-US" sz="2100" dirty="0"/>
              <a:t>In the bottom left corner, there is a matrix that guides you to those items in the rest of the page.</a:t>
            </a:r>
          </a:p>
        </p:txBody>
      </p:sp>
      <p:pic>
        <p:nvPicPr>
          <p:cNvPr id="323588" name="Picture 4"/>
          <p:cNvPicPr>
            <a:picLocks noChangeAspect="1" noChangeArrowheads="1"/>
          </p:cNvPicPr>
          <p:nvPr/>
        </p:nvPicPr>
        <p:blipFill>
          <a:blip r:embed="rId3" cstate="print"/>
          <a:srcRect/>
          <a:stretch>
            <a:fillRect/>
          </a:stretch>
        </p:blipFill>
        <p:spPr bwMode="auto">
          <a:xfrm>
            <a:off x="2852738" y="2552700"/>
            <a:ext cx="3438525" cy="1752600"/>
          </a:xfrm>
          <a:prstGeom prst="rect">
            <a:avLst/>
          </a:prstGeom>
          <a:noFill/>
          <a:ln w="12700">
            <a:solidFill>
              <a:schemeClr val="tx1"/>
            </a:solidFill>
            <a:miter lim="800000"/>
            <a:headEnd/>
            <a:tailEnd/>
          </a:ln>
          <a:effectLst/>
        </p:spPr>
      </p:pic>
      <p:sp>
        <p:nvSpPr>
          <p:cNvPr id="6" name="Text Box 4"/>
          <p:cNvSpPr txBox="1">
            <a:spLocks noChangeArrowheads="1"/>
          </p:cNvSpPr>
          <p:nvPr/>
        </p:nvSpPr>
        <p:spPr bwMode="auto">
          <a:xfrm>
            <a:off x="228600" y="6418649"/>
            <a:ext cx="4125873" cy="276999"/>
          </a:xfrm>
          <a:prstGeom prst="rect">
            <a:avLst/>
          </a:prstGeom>
          <a:noFill/>
          <a:ln w="9525">
            <a:noFill/>
            <a:miter lim="800000"/>
            <a:headEnd/>
            <a:tailEnd/>
          </a:ln>
          <a:effectLst/>
        </p:spPr>
        <p:txBody>
          <a:bodyPr wrap="none">
            <a:spAutoFit/>
          </a:bodyPr>
          <a:lstStyle/>
          <a:p>
            <a:r>
              <a:rPr lang="en-US" sz="1200" dirty="0" smtClean="0"/>
              <a:t>Clark A. Campbell, The One-Page Project Manager</a:t>
            </a:r>
            <a:endParaRPr lang="en-US" sz="1200" dirty="0"/>
          </a:p>
        </p:txBody>
      </p:sp>
    </p:spTree>
    <p:extLst>
      <p:ext uri="{BB962C8B-B14F-4D97-AF65-F5344CB8AC3E}">
        <p14:creationId xmlns:p14="http://schemas.microsoft.com/office/powerpoint/2010/main" val="1896904959"/>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r>
              <a:rPr lang="en-US" sz="3200" dirty="0" smtClean="0"/>
              <a:t>Objectives</a:t>
            </a:r>
            <a:endParaRPr lang="en-US" sz="3200" dirty="0"/>
          </a:p>
        </p:txBody>
      </p:sp>
      <p:sp>
        <p:nvSpPr>
          <p:cNvPr id="324611" name="Rectangle 3"/>
          <p:cNvSpPr>
            <a:spLocks noGrp="1" noChangeArrowheads="1"/>
          </p:cNvSpPr>
          <p:nvPr>
            <p:ph type="body" idx="1"/>
          </p:nvPr>
        </p:nvSpPr>
        <p:spPr>
          <a:xfrm>
            <a:off x="1371600" y="1676400"/>
            <a:ext cx="7313613" cy="4114800"/>
          </a:xfrm>
        </p:spPr>
        <p:txBody>
          <a:bodyPr/>
          <a:lstStyle/>
          <a:p>
            <a:r>
              <a:rPr lang="en-US" sz="2500" dirty="0"/>
              <a:t>Why are we doing these tasks? Hopefully, each task is helping us toward an objective.</a:t>
            </a:r>
          </a:p>
        </p:txBody>
      </p:sp>
      <p:pic>
        <p:nvPicPr>
          <p:cNvPr id="324612" name="Picture 4"/>
          <p:cNvPicPr>
            <a:picLocks noChangeAspect="1" noChangeArrowheads="1"/>
          </p:cNvPicPr>
          <p:nvPr/>
        </p:nvPicPr>
        <p:blipFill rotWithShape="1">
          <a:blip r:embed="rId3" cstate="print"/>
          <a:srcRect l="1" t="40227" r="1800"/>
          <a:stretch/>
        </p:blipFill>
        <p:spPr bwMode="auto">
          <a:xfrm>
            <a:off x="3429000" y="2895600"/>
            <a:ext cx="1905000" cy="3418116"/>
          </a:xfrm>
          <a:prstGeom prst="rect">
            <a:avLst/>
          </a:prstGeom>
          <a:noFill/>
          <a:ln w="12700">
            <a:solidFill>
              <a:schemeClr val="tx1"/>
            </a:solidFill>
            <a:miter lim="800000"/>
            <a:headEnd/>
            <a:tailEnd/>
          </a:ln>
          <a:effectLst/>
        </p:spPr>
      </p:pic>
      <p:sp>
        <p:nvSpPr>
          <p:cNvPr id="6" name="Text Box 4"/>
          <p:cNvSpPr txBox="1">
            <a:spLocks noChangeArrowheads="1"/>
          </p:cNvSpPr>
          <p:nvPr/>
        </p:nvSpPr>
        <p:spPr bwMode="auto">
          <a:xfrm>
            <a:off x="228600" y="6418649"/>
            <a:ext cx="4125873" cy="276999"/>
          </a:xfrm>
          <a:prstGeom prst="rect">
            <a:avLst/>
          </a:prstGeom>
          <a:noFill/>
          <a:ln w="9525">
            <a:noFill/>
            <a:miter lim="800000"/>
            <a:headEnd/>
            <a:tailEnd/>
          </a:ln>
          <a:effectLst/>
        </p:spPr>
        <p:txBody>
          <a:bodyPr wrap="none">
            <a:spAutoFit/>
          </a:bodyPr>
          <a:lstStyle/>
          <a:p>
            <a:r>
              <a:rPr lang="en-US" sz="1200" dirty="0" smtClean="0"/>
              <a:t>Clark A. Campbell, The One-Page Project Manager</a:t>
            </a:r>
            <a:endParaRPr lang="en-US" sz="1200" dirty="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sz="3200" dirty="0" smtClean="0"/>
              <a:t>Major Tasks</a:t>
            </a:r>
            <a:endParaRPr lang="en-US" sz="3200" dirty="0"/>
          </a:p>
        </p:txBody>
      </p:sp>
      <p:sp>
        <p:nvSpPr>
          <p:cNvPr id="321539" name="Rectangle 3"/>
          <p:cNvSpPr>
            <a:spLocks noGrp="1" noChangeArrowheads="1"/>
          </p:cNvSpPr>
          <p:nvPr>
            <p:ph type="body" idx="1"/>
          </p:nvPr>
        </p:nvSpPr>
        <p:spPr>
          <a:xfrm>
            <a:off x="1371600" y="1600200"/>
            <a:ext cx="7313613" cy="4114800"/>
          </a:xfrm>
        </p:spPr>
        <p:txBody>
          <a:bodyPr/>
          <a:lstStyle/>
          <a:p>
            <a:r>
              <a:rPr lang="en-US" sz="2100" dirty="0" smtClean="0"/>
              <a:t>Maybe 30 for a 12 month project</a:t>
            </a:r>
            <a:endParaRPr lang="en-US" sz="2100" dirty="0"/>
          </a:p>
          <a:p>
            <a:r>
              <a:rPr lang="en-US" sz="2100" dirty="0"/>
              <a:t>Larger projects would show just the major tasks here – there might be a one page manager for each of these tasks</a:t>
            </a:r>
          </a:p>
        </p:txBody>
      </p:sp>
      <p:pic>
        <p:nvPicPr>
          <p:cNvPr id="321540" name="Picture 4"/>
          <p:cNvPicPr>
            <a:picLocks noChangeAspect="1" noChangeArrowheads="1"/>
          </p:cNvPicPr>
          <p:nvPr/>
        </p:nvPicPr>
        <p:blipFill rotWithShape="1">
          <a:blip r:embed="rId3" cstate="print"/>
          <a:srcRect r="31281"/>
          <a:stretch/>
        </p:blipFill>
        <p:spPr bwMode="auto">
          <a:xfrm>
            <a:off x="4724400" y="2743200"/>
            <a:ext cx="2932386" cy="3451225"/>
          </a:xfrm>
          <a:prstGeom prst="rect">
            <a:avLst/>
          </a:prstGeom>
          <a:noFill/>
          <a:ln w="12700">
            <a:solidFill>
              <a:schemeClr val="tx1"/>
            </a:solidFill>
            <a:miter lim="800000"/>
            <a:headEnd/>
            <a:tailEnd/>
          </a:ln>
          <a:effectLst/>
        </p:spPr>
      </p:pic>
      <p:sp>
        <p:nvSpPr>
          <p:cNvPr id="6" name="Text Box 4"/>
          <p:cNvSpPr txBox="1">
            <a:spLocks noChangeArrowheads="1"/>
          </p:cNvSpPr>
          <p:nvPr/>
        </p:nvSpPr>
        <p:spPr bwMode="auto">
          <a:xfrm>
            <a:off x="228600" y="6418649"/>
            <a:ext cx="4125873" cy="276999"/>
          </a:xfrm>
          <a:prstGeom prst="rect">
            <a:avLst/>
          </a:prstGeom>
          <a:noFill/>
          <a:ln w="9525">
            <a:noFill/>
            <a:miter lim="800000"/>
            <a:headEnd/>
            <a:tailEnd/>
          </a:ln>
          <a:effectLst/>
        </p:spPr>
        <p:txBody>
          <a:bodyPr wrap="none">
            <a:spAutoFit/>
          </a:bodyPr>
          <a:lstStyle/>
          <a:p>
            <a:r>
              <a:rPr lang="en-US" sz="1200" dirty="0" smtClean="0"/>
              <a:t>Clark A. Campbell, The One-Page Project Manager</a:t>
            </a:r>
            <a:endParaRPr lang="en-US" sz="1200" dirty="0"/>
          </a:p>
        </p:txBody>
      </p:sp>
    </p:spTree>
    <p:extLst>
      <p:ext uri="{BB962C8B-B14F-4D97-AF65-F5344CB8AC3E}">
        <p14:creationId xmlns:p14="http://schemas.microsoft.com/office/powerpoint/2010/main" val="3596979188"/>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sz="3200" dirty="0" smtClean="0"/>
              <a:t>Align tasks with objectives</a:t>
            </a:r>
            <a:endParaRPr lang="en-US" sz="3200" dirty="0"/>
          </a:p>
        </p:txBody>
      </p:sp>
      <p:sp>
        <p:nvSpPr>
          <p:cNvPr id="321539" name="Rectangle 3"/>
          <p:cNvSpPr>
            <a:spLocks noGrp="1" noChangeArrowheads="1"/>
          </p:cNvSpPr>
          <p:nvPr>
            <p:ph type="body" idx="1"/>
          </p:nvPr>
        </p:nvSpPr>
        <p:spPr>
          <a:xfrm>
            <a:off x="1371600" y="1600200"/>
            <a:ext cx="7313613" cy="4114800"/>
          </a:xfrm>
        </p:spPr>
        <p:txBody>
          <a:bodyPr/>
          <a:lstStyle/>
          <a:p>
            <a:r>
              <a:rPr lang="en-US" sz="2100" dirty="0" smtClean="0"/>
              <a:t>If there is no alignment between task and objectives, why are we doing it?</a:t>
            </a:r>
          </a:p>
          <a:p>
            <a:r>
              <a:rPr lang="en-US" sz="2100" dirty="0" smtClean="0"/>
              <a:t>A task may align with multiple objectives</a:t>
            </a:r>
          </a:p>
          <a:p>
            <a:r>
              <a:rPr lang="en-US" sz="2100" dirty="0" smtClean="0"/>
              <a:t>Might reveal missing items</a:t>
            </a:r>
            <a:endParaRPr lang="en-US" sz="2100" dirty="0"/>
          </a:p>
        </p:txBody>
      </p:sp>
      <p:sp>
        <p:nvSpPr>
          <p:cNvPr id="6" name="Text Box 4"/>
          <p:cNvSpPr txBox="1">
            <a:spLocks noChangeArrowheads="1"/>
          </p:cNvSpPr>
          <p:nvPr/>
        </p:nvSpPr>
        <p:spPr bwMode="auto">
          <a:xfrm>
            <a:off x="228600" y="6418649"/>
            <a:ext cx="4125873" cy="276999"/>
          </a:xfrm>
          <a:prstGeom prst="rect">
            <a:avLst/>
          </a:prstGeom>
          <a:noFill/>
          <a:ln w="9525">
            <a:noFill/>
            <a:miter lim="800000"/>
            <a:headEnd/>
            <a:tailEnd/>
          </a:ln>
          <a:effectLst/>
        </p:spPr>
        <p:txBody>
          <a:bodyPr wrap="none">
            <a:spAutoFit/>
          </a:bodyPr>
          <a:lstStyle/>
          <a:p>
            <a:r>
              <a:rPr lang="en-US" sz="1200" dirty="0" smtClean="0"/>
              <a:t>Clark A. Campbell, The One-Page Project Manager</a:t>
            </a:r>
            <a:endParaRPr lang="en-US" sz="1200" dirty="0"/>
          </a:p>
        </p:txBody>
      </p:sp>
      <p:pic>
        <p:nvPicPr>
          <p:cNvPr id="2457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199" y="3276600"/>
            <a:ext cx="3133725"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529140"/>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sz="3200" dirty="0" smtClean="0"/>
              <a:t>Target dates</a:t>
            </a:r>
            <a:endParaRPr lang="en-US" sz="3200" dirty="0"/>
          </a:p>
        </p:txBody>
      </p:sp>
      <p:sp>
        <p:nvSpPr>
          <p:cNvPr id="321539" name="Rectangle 3"/>
          <p:cNvSpPr>
            <a:spLocks noGrp="1" noChangeArrowheads="1"/>
          </p:cNvSpPr>
          <p:nvPr>
            <p:ph type="body" idx="1"/>
          </p:nvPr>
        </p:nvSpPr>
        <p:spPr>
          <a:xfrm>
            <a:off x="1371600" y="1600200"/>
            <a:ext cx="7313613" cy="4114800"/>
          </a:xfrm>
        </p:spPr>
        <p:txBody>
          <a:bodyPr/>
          <a:lstStyle/>
          <a:p>
            <a:r>
              <a:rPr lang="en-US" sz="2100" dirty="0" smtClean="0"/>
              <a:t>Most commonly monthly but for a short project could be weekly or bi-weekly</a:t>
            </a:r>
          </a:p>
          <a:p>
            <a:r>
              <a:rPr lang="en-US" sz="2100" dirty="0" smtClean="0"/>
              <a:t>When you let everyone know the project’s timeline and time increments, you magnify your responsibility to meet them</a:t>
            </a:r>
            <a:endParaRPr lang="en-US" sz="2100" dirty="0"/>
          </a:p>
        </p:txBody>
      </p:sp>
      <p:sp>
        <p:nvSpPr>
          <p:cNvPr id="6" name="Text Box 4"/>
          <p:cNvSpPr txBox="1">
            <a:spLocks noChangeArrowheads="1"/>
          </p:cNvSpPr>
          <p:nvPr/>
        </p:nvSpPr>
        <p:spPr bwMode="auto">
          <a:xfrm>
            <a:off x="228600" y="6418649"/>
            <a:ext cx="4125873" cy="276999"/>
          </a:xfrm>
          <a:prstGeom prst="rect">
            <a:avLst/>
          </a:prstGeom>
          <a:noFill/>
          <a:ln w="9525">
            <a:noFill/>
            <a:miter lim="800000"/>
            <a:headEnd/>
            <a:tailEnd/>
          </a:ln>
          <a:effectLst/>
        </p:spPr>
        <p:txBody>
          <a:bodyPr wrap="none">
            <a:spAutoFit/>
          </a:bodyPr>
          <a:lstStyle/>
          <a:p>
            <a:r>
              <a:rPr lang="en-US" sz="1200" dirty="0" smtClean="0"/>
              <a:t>Clark A. Campbell, The One-Page Project Manager</a:t>
            </a:r>
            <a:endParaRPr lang="en-US" sz="1200" dirty="0"/>
          </a:p>
        </p:txBody>
      </p:sp>
      <p:pic>
        <p:nvPicPr>
          <p:cNvPr id="2467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262" y="3829050"/>
            <a:ext cx="341947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78535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r>
              <a:rPr lang="en-US" sz="3200" dirty="0" smtClean="0"/>
              <a:t>Align tasks to the timeline</a:t>
            </a:r>
            <a:endParaRPr lang="en-US" sz="3200" dirty="0"/>
          </a:p>
        </p:txBody>
      </p:sp>
      <p:sp>
        <p:nvSpPr>
          <p:cNvPr id="325635" name="Rectangle 3"/>
          <p:cNvSpPr>
            <a:spLocks noGrp="1" noChangeArrowheads="1"/>
          </p:cNvSpPr>
          <p:nvPr>
            <p:ph type="body" idx="1"/>
          </p:nvPr>
        </p:nvSpPr>
        <p:spPr>
          <a:xfrm>
            <a:off x="1371600" y="1676400"/>
            <a:ext cx="7313613" cy="4114800"/>
          </a:xfrm>
        </p:spPr>
        <p:txBody>
          <a:bodyPr/>
          <a:lstStyle/>
          <a:p>
            <a:r>
              <a:rPr lang="en-US" sz="2500" dirty="0" smtClean="0"/>
              <a:t>Open </a:t>
            </a:r>
            <a:r>
              <a:rPr lang="en-US" sz="2500" dirty="0"/>
              <a:t>circles – scheduled </a:t>
            </a:r>
          </a:p>
          <a:p>
            <a:r>
              <a:rPr lang="en-US" sz="2500" dirty="0"/>
              <a:t>Filled in circles - completed</a:t>
            </a:r>
          </a:p>
        </p:txBody>
      </p:sp>
      <p:pic>
        <p:nvPicPr>
          <p:cNvPr id="325636" name="Picture 4"/>
          <p:cNvPicPr>
            <a:picLocks noChangeAspect="1" noChangeArrowheads="1"/>
          </p:cNvPicPr>
          <p:nvPr/>
        </p:nvPicPr>
        <p:blipFill>
          <a:blip r:embed="rId3" cstate="print"/>
          <a:srcRect/>
          <a:stretch>
            <a:fillRect/>
          </a:stretch>
        </p:blipFill>
        <p:spPr bwMode="auto">
          <a:xfrm>
            <a:off x="2323067" y="3124200"/>
            <a:ext cx="4295775" cy="2295525"/>
          </a:xfrm>
          <a:prstGeom prst="rect">
            <a:avLst/>
          </a:prstGeom>
          <a:noFill/>
          <a:ln w="12700">
            <a:solidFill>
              <a:schemeClr val="tx1"/>
            </a:solidFill>
            <a:miter lim="800000"/>
            <a:headEnd/>
            <a:tailEnd/>
          </a:ln>
          <a:effectLst/>
        </p:spPr>
      </p:pic>
      <p:sp>
        <p:nvSpPr>
          <p:cNvPr id="6" name="Text Box 4"/>
          <p:cNvSpPr txBox="1">
            <a:spLocks noChangeArrowheads="1"/>
          </p:cNvSpPr>
          <p:nvPr/>
        </p:nvSpPr>
        <p:spPr bwMode="auto">
          <a:xfrm>
            <a:off x="228600" y="6418649"/>
            <a:ext cx="4125873" cy="276999"/>
          </a:xfrm>
          <a:prstGeom prst="rect">
            <a:avLst/>
          </a:prstGeom>
          <a:noFill/>
          <a:ln w="9525">
            <a:noFill/>
            <a:miter lim="800000"/>
            <a:headEnd/>
            <a:tailEnd/>
          </a:ln>
          <a:effectLst/>
        </p:spPr>
        <p:txBody>
          <a:bodyPr wrap="none">
            <a:spAutoFit/>
          </a:bodyPr>
          <a:lstStyle/>
          <a:p>
            <a:r>
              <a:rPr lang="en-US" sz="1200" dirty="0" smtClean="0"/>
              <a:t>Clark A. Campbell, The One-Page Project Manager</a:t>
            </a:r>
            <a:endParaRPr lang="en-US" sz="1200"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388" y="438807"/>
            <a:ext cx="7313612" cy="1143000"/>
          </a:xfrm>
        </p:spPr>
        <p:txBody>
          <a:bodyPr>
            <a:normAutofit fontScale="90000"/>
          </a:bodyPr>
          <a:lstStyle/>
          <a:p>
            <a:r>
              <a:rPr lang="en-US" sz="3600" dirty="0" smtClean="0"/>
              <a:t>Nebraska Business Development Center</a:t>
            </a:r>
            <a:br>
              <a:rPr lang="en-US" sz="3600" dirty="0" smtClean="0"/>
            </a:br>
            <a:r>
              <a:rPr lang="en-US" sz="2800" dirty="0" smtClean="0"/>
              <a:t>UNO / College of Business Administration</a:t>
            </a:r>
            <a:endParaRPr lang="en-US" sz="2800" dirty="0"/>
          </a:p>
        </p:txBody>
      </p:sp>
      <p:pic>
        <p:nvPicPr>
          <p:cNvPr id="1026" name="Picture 2" descr="http://www.psdgraphics.com/file/blue-umbrella-icon.jpg"/>
          <p:cNvPicPr>
            <a:picLocks noChangeAspect="1" noChangeArrowheads="1"/>
          </p:cNvPicPr>
          <p:nvPr/>
        </p:nvPicPr>
        <p:blipFill rotWithShape="1">
          <a:blip r:embed="rId3">
            <a:extLst>
              <a:ext uri="{28A0092B-C50C-407E-A947-70E740481C1C}">
                <a14:useLocalDpi xmlns:a14="http://schemas.microsoft.com/office/drawing/2010/main" val="0"/>
              </a:ext>
            </a:extLst>
          </a:blip>
          <a:srcRect l="7868" t="2616"/>
          <a:stretch/>
        </p:blipFill>
        <p:spPr bwMode="auto">
          <a:xfrm>
            <a:off x="1040524" y="1718441"/>
            <a:ext cx="7722476" cy="44026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40524" y="4089747"/>
            <a:ext cx="1702676" cy="954107"/>
          </a:xfrm>
          <a:prstGeom prst="rect">
            <a:avLst/>
          </a:prstGeom>
          <a:noFill/>
        </p:spPr>
        <p:txBody>
          <a:bodyPr wrap="square" rtlCol="0">
            <a:spAutoFit/>
          </a:bodyPr>
          <a:lstStyle/>
          <a:p>
            <a:r>
              <a:rPr lang="en-US" sz="1400" b="1" dirty="0" smtClean="0"/>
              <a:t>Professional and Organizational Development</a:t>
            </a:r>
            <a:endParaRPr lang="en-US" sz="1400" b="1" dirty="0"/>
          </a:p>
        </p:txBody>
      </p:sp>
      <p:sp>
        <p:nvSpPr>
          <p:cNvPr id="8" name="TextBox 7"/>
          <p:cNvSpPr txBox="1"/>
          <p:nvPr/>
        </p:nvSpPr>
        <p:spPr>
          <a:xfrm>
            <a:off x="2757055" y="4115599"/>
            <a:ext cx="1371600" cy="738664"/>
          </a:xfrm>
          <a:prstGeom prst="rect">
            <a:avLst/>
          </a:prstGeom>
          <a:noFill/>
        </p:spPr>
        <p:txBody>
          <a:bodyPr wrap="square" rtlCol="0">
            <a:spAutoFit/>
          </a:bodyPr>
          <a:lstStyle/>
          <a:p>
            <a:r>
              <a:rPr lang="en-US" sz="1400" dirty="0" smtClean="0"/>
              <a:t>Small Business Administration (SBA)</a:t>
            </a:r>
            <a:endParaRPr lang="en-US" sz="1400" dirty="0"/>
          </a:p>
        </p:txBody>
      </p:sp>
      <p:sp>
        <p:nvSpPr>
          <p:cNvPr id="9" name="TextBox 8"/>
          <p:cNvSpPr txBox="1"/>
          <p:nvPr/>
        </p:nvSpPr>
        <p:spPr>
          <a:xfrm>
            <a:off x="4876800" y="4099888"/>
            <a:ext cx="1371600" cy="954107"/>
          </a:xfrm>
          <a:prstGeom prst="rect">
            <a:avLst/>
          </a:prstGeom>
          <a:noFill/>
        </p:spPr>
        <p:txBody>
          <a:bodyPr wrap="square" rtlCol="0">
            <a:spAutoFit/>
          </a:bodyPr>
          <a:lstStyle/>
          <a:p>
            <a:r>
              <a:rPr lang="en-US" sz="1400" dirty="0" smtClean="0"/>
              <a:t>Doing business with the government (PTAC)</a:t>
            </a:r>
            <a:endParaRPr lang="en-US" sz="1400" dirty="0"/>
          </a:p>
        </p:txBody>
      </p:sp>
      <p:sp>
        <p:nvSpPr>
          <p:cNvPr id="10" name="TextBox 9"/>
          <p:cNvSpPr txBox="1"/>
          <p:nvPr/>
        </p:nvSpPr>
        <p:spPr>
          <a:xfrm>
            <a:off x="6553200" y="4115599"/>
            <a:ext cx="1524000" cy="738664"/>
          </a:xfrm>
          <a:prstGeom prst="rect">
            <a:avLst/>
          </a:prstGeom>
          <a:noFill/>
        </p:spPr>
        <p:txBody>
          <a:bodyPr wrap="square" rtlCol="0">
            <a:spAutoFit/>
          </a:bodyPr>
          <a:lstStyle/>
          <a:p>
            <a:r>
              <a:rPr lang="en-US" sz="1400" dirty="0" smtClean="0"/>
              <a:t>Continuous Improvement / Lean  (MEP)</a:t>
            </a:r>
            <a:endParaRPr lang="en-US" sz="1400" dirty="0"/>
          </a:p>
        </p:txBody>
      </p:sp>
      <p:sp>
        <p:nvSpPr>
          <p:cNvPr id="11" name="TextBox 10"/>
          <p:cNvSpPr txBox="1"/>
          <p:nvPr/>
        </p:nvSpPr>
        <p:spPr>
          <a:xfrm>
            <a:off x="2105891" y="5028143"/>
            <a:ext cx="1371600" cy="738664"/>
          </a:xfrm>
          <a:prstGeom prst="rect">
            <a:avLst/>
          </a:prstGeom>
          <a:noFill/>
        </p:spPr>
        <p:txBody>
          <a:bodyPr wrap="square" rtlCol="0">
            <a:spAutoFit/>
          </a:bodyPr>
          <a:lstStyle/>
          <a:p>
            <a:r>
              <a:rPr lang="en-US" sz="1400" dirty="0" smtClean="0"/>
              <a:t>Green Business / </a:t>
            </a:r>
            <a:r>
              <a:rPr lang="en-US" sz="1400" dirty="0"/>
              <a:t>E</a:t>
            </a:r>
            <a:r>
              <a:rPr lang="en-US" sz="1400" dirty="0" smtClean="0"/>
              <a:t>nergy Efficiency</a:t>
            </a:r>
            <a:endParaRPr lang="en-US" sz="1400" dirty="0"/>
          </a:p>
        </p:txBody>
      </p:sp>
      <p:sp>
        <p:nvSpPr>
          <p:cNvPr id="12" name="TextBox 11"/>
          <p:cNvSpPr txBox="1"/>
          <p:nvPr/>
        </p:nvSpPr>
        <p:spPr>
          <a:xfrm>
            <a:off x="5638800" y="5012432"/>
            <a:ext cx="1600200" cy="738664"/>
          </a:xfrm>
          <a:prstGeom prst="rect">
            <a:avLst/>
          </a:prstGeom>
          <a:noFill/>
        </p:spPr>
        <p:txBody>
          <a:bodyPr wrap="square" rtlCol="0">
            <a:spAutoFit/>
          </a:bodyPr>
          <a:lstStyle/>
          <a:p>
            <a:r>
              <a:rPr lang="en-US" sz="1400" dirty="0" smtClean="0"/>
              <a:t>Commercialization Innovation and Research (SBIR)</a:t>
            </a:r>
            <a:endParaRPr lang="en-US" sz="1400" dirty="0"/>
          </a:p>
        </p:txBody>
      </p:sp>
      <p:sp>
        <p:nvSpPr>
          <p:cNvPr id="14" name="TextBox 13"/>
          <p:cNvSpPr txBox="1"/>
          <p:nvPr/>
        </p:nvSpPr>
        <p:spPr>
          <a:xfrm>
            <a:off x="7391400" y="5001893"/>
            <a:ext cx="1371600" cy="523220"/>
          </a:xfrm>
          <a:prstGeom prst="rect">
            <a:avLst/>
          </a:prstGeom>
          <a:noFill/>
        </p:spPr>
        <p:txBody>
          <a:bodyPr wrap="square" rtlCol="0">
            <a:spAutoFit/>
          </a:bodyPr>
          <a:lstStyle/>
          <a:p>
            <a:r>
              <a:rPr lang="en-US" sz="1400" dirty="0" smtClean="0"/>
              <a:t>Veterans in business (VASP)</a:t>
            </a:r>
            <a:endParaRPr lang="en-US" sz="1400" dirty="0"/>
          </a:p>
        </p:txBody>
      </p:sp>
      <p:sp>
        <p:nvSpPr>
          <p:cNvPr id="15" name="TextBox 14"/>
          <p:cNvSpPr txBox="1"/>
          <p:nvPr/>
        </p:nvSpPr>
        <p:spPr>
          <a:xfrm>
            <a:off x="152400" y="6042392"/>
            <a:ext cx="8763000" cy="584775"/>
          </a:xfrm>
          <a:prstGeom prst="rect">
            <a:avLst/>
          </a:prstGeom>
          <a:noFill/>
        </p:spPr>
        <p:txBody>
          <a:bodyPr wrap="square" rtlCol="0">
            <a:spAutoFit/>
          </a:bodyPr>
          <a:lstStyle/>
          <a:p>
            <a:pPr algn="ctr"/>
            <a:r>
              <a:rPr lang="en-US" sz="1600" b="1" dirty="0" smtClean="0">
                <a:solidFill>
                  <a:schemeClr val="accent1">
                    <a:lumMod val="75000"/>
                  </a:schemeClr>
                </a:solidFill>
              </a:rPr>
              <a:t>Offices in:   Auburn ~ Chadron ~ Grand Island ~ Kearney ~ Lincoln ~ Norfolk ~ North Platte ~ Omaha ~ Scottsbluff ~ Wayne</a:t>
            </a:r>
            <a:endParaRPr lang="en-US" sz="1600" b="1" dirty="0">
              <a:solidFill>
                <a:schemeClr val="accent1">
                  <a:lumMod val="75000"/>
                </a:schemeClr>
              </a:solidFill>
            </a:endParaRPr>
          </a:p>
        </p:txBody>
      </p:sp>
    </p:spTree>
    <p:extLst>
      <p:ext uri="{BB962C8B-B14F-4D97-AF65-F5344CB8AC3E}">
        <p14:creationId xmlns:p14="http://schemas.microsoft.com/office/powerpoint/2010/main" val="26003081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r>
              <a:rPr lang="en-US" sz="3200" dirty="0" smtClean="0"/>
              <a:t>Align tasks to owners</a:t>
            </a:r>
            <a:endParaRPr lang="en-US" sz="3200" dirty="0"/>
          </a:p>
        </p:txBody>
      </p:sp>
      <p:sp>
        <p:nvSpPr>
          <p:cNvPr id="325635" name="Rectangle 3"/>
          <p:cNvSpPr>
            <a:spLocks noGrp="1" noChangeArrowheads="1"/>
          </p:cNvSpPr>
          <p:nvPr>
            <p:ph type="body" idx="1"/>
          </p:nvPr>
        </p:nvSpPr>
        <p:spPr>
          <a:xfrm>
            <a:off x="1371600" y="1676400"/>
            <a:ext cx="7313613" cy="4114800"/>
          </a:xfrm>
        </p:spPr>
        <p:txBody>
          <a:bodyPr/>
          <a:lstStyle/>
          <a:p>
            <a:r>
              <a:rPr lang="en-US" sz="2500" dirty="0" smtClean="0"/>
              <a:t>Often one owner, never more than three</a:t>
            </a:r>
          </a:p>
          <a:p>
            <a:r>
              <a:rPr lang="en-US" sz="2500" dirty="0" smtClean="0"/>
              <a:t>Always one main owner - A</a:t>
            </a:r>
            <a:endParaRPr lang="en-US" sz="2500" dirty="0"/>
          </a:p>
        </p:txBody>
      </p:sp>
      <p:sp>
        <p:nvSpPr>
          <p:cNvPr id="6" name="Text Box 4"/>
          <p:cNvSpPr txBox="1">
            <a:spLocks noChangeArrowheads="1"/>
          </p:cNvSpPr>
          <p:nvPr/>
        </p:nvSpPr>
        <p:spPr bwMode="auto">
          <a:xfrm>
            <a:off x="228600" y="6418649"/>
            <a:ext cx="4125873" cy="276999"/>
          </a:xfrm>
          <a:prstGeom prst="rect">
            <a:avLst/>
          </a:prstGeom>
          <a:noFill/>
          <a:ln w="9525">
            <a:noFill/>
            <a:miter lim="800000"/>
            <a:headEnd/>
            <a:tailEnd/>
          </a:ln>
          <a:effectLst/>
        </p:spPr>
        <p:txBody>
          <a:bodyPr wrap="none">
            <a:spAutoFit/>
          </a:bodyPr>
          <a:lstStyle/>
          <a:p>
            <a:r>
              <a:rPr lang="en-US" sz="1200" dirty="0" smtClean="0"/>
              <a:t>Clark A. Campbell, The One-Page Project Manager</a:t>
            </a:r>
            <a:endParaRPr lang="en-US" sz="1200" dirty="0"/>
          </a:p>
        </p:txBody>
      </p:sp>
      <p:pic>
        <p:nvPicPr>
          <p:cNvPr id="2478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394841"/>
            <a:ext cx="6951663"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7893778"/>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r>
              <a:rPr lang="en-US" sz="3200" dirty="0" smtClean="0"/>
              <a:t>Subjective </a:t>
            </a:r>
            <a:r>
              <a:rPr lang="en-US" sz="3200" dirty="0"/>
              <a:t>Tasks</a:t>
            </a:r>
          </a:p>
        </p:txBody>
      </p:sp>
      <p:sp>
        <p:nvSpPr>
          <p:cNvPr id="326659" name="Rectangle 3"/>
          <p:cNvSpPr>
            <a:spLocks noGrp="1" noChangeArrowheads="1"/>
          </p:cNvSpPr>
          <p:nvPr>
            <p:ph type="body" idx="1"/>
          </p:nvPr>
        </p:nvSpPr>
        <p:spPr>
          <a:xfrm>
            <a:off x="1371600" y="1676400"/>
            <a:ext cx="7313613" cy="4114800"/>
          </a:xfrm>
        </p:spPr>
        <p:txBody>
          <a:bodyPr/>
          <a:lstStyle/>
          <a:p>
            <a:r>
              <a:rPr lang="en-US" sz="2500" dirty="0"/>
              <a:t>There are parts of every project that don’t fit easily into quantitative analysis on a timeline</a:t>
            </a:r>
            <a:r>
              <a:rPr lang="en-US" sz="2500" dirty="0" smtClean="0"/>
              <a:t>.</a:t>
            </a:r>
          </a:p>
          <a:p>
            <a:r>
              <a:rPr lang="en-US" sz="2500" dirty="0" smtClean="0"/>
              <a:t>Still align to owners</a:t>
            </a:r>
          </a:p>
          <a:p>
            <a:r>
              <a:rPr lang="en-US" sz="2500" dirty="0" smtClean="0"/>
              <a:t>Judgment concerning performance – green, yellow, red</a:t>
            </a:r>
            <a:endParaRPr lang="en-US" sz="2500" dirty="0"/>
          </a:p>
        </p:txBody>
      </p:sp>
      <p:pic>
        <p:nvPicPr>
          <p:cNvPr id="326660" name="Picture 4"/>
          <p:cNvPicPr>
            <a:picLocks noChangeAspect="1" noChangeArrowheads="1"/>
          </p:cNvPicPr>
          <p:nvPr/>
        </p:nvPicPr>
        <p:blipFill>
          <a:blip r:embed="rId3" cstate="print"/>
          <a:srcRect/>
          <a:stretch>
            <a:fillRect/>
          </a:stretch>
        </p:blipFill>
        <p:spPr bwMode="auto">
          <a:xfrm>
            <a:off x="1524000" y="4323556"/>
            <a:ext cx="6567488" cy="1331913"/>
          </a:xfrm>
          <a:prstGeom prst="rect">
            <a:avLst/>
          </a:prstGeom>
          <a:noFill/>
          <a:ln w="12700">
            <a:solidFill>
              <a:schemeClr val="tx1"/>
            </a:solidFill>
            <a:miter lim="800000"/>
            <a:headEnd/>
            <a:tailEnd/>
          </a:ln>
          <a:effectLst/>
        </p:spPr>
      </p:pic>
      <p:sp>
        <p:nvSpPr>
          <p:cNvPr id="6" name="Text Box 4"/>
          <p:cNvSpPr txBox="1">
            <a:spLocks noChangeArrowheads="1"/>
          </p:cNvSpPr>
          <p:nvPr/>
        </p:nvSpPr>
        <p:spPr bwMode="auto">
          <a:xfrm>
            <a:off x="228600" y="6418649"/>
            <a:ext cx="4125873" cy="276999"/>
          </a:xfrm>
          <a:prstGeom prst="rect">
            <a:avLst/>
          </a:prstGeom>
          <a:noFill/>
          <a:ln w="9525">
            <a:noFill/>
            <a:miter lim="800000"/>
            <a:headEnd/>
            <a:tailEnd/>
          </a:ln>
          <a:effectLst/>
        </p:spPr>
        <p:txBody>
          <a:bodyPr wrap="none">
            <a:spAutoFit/>
          </a:bodyPr>
          <a:lstStyle/>
          <a:p>
            <a:r>
              <a:rPr lang="en-US" sz="1200" dirty="0" smtClean="0"/>
              <a:t>Clark A. Campbell, The One-Page Project Manager</a:t>
            </a:r>
            <a:endParaRPr lang="en-US" sz="1200" dirty="0"/>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r>
              <a:rPr lang="en-US" sz="3200" dirty="0" smtClean="0"/>
              <a:t>Costs</a:t>
            </a:r>
            <a:endParaRPr lang="en-US" sz="3200" dirty="0"/>
          </a:p>
        </p:txBody>
      </p:sp>
      <p:sp>
        <p:nvSpPr>
          <p:cNvPr id="327683" name="Rectangle 3"/>
          <p:cNvSpPr>
            <a:spLocks noGrp="1" noChangeArrowheads="1"/>
          </p:cNvSpPr>
          <p:nvPr>
            <p:ph type="body" idx="1"/>
          </p:nvPr>
        </p:nvSpPr>
        <p:spPr>
          <a:xfrm>
            <a:off x="1371600" y="1676400"/>
            <a:ext cx="7313613" cy="4114800"/>
          </a:xfrm>
        </p:spPr>
        <p:txBody>
          <a:bodyPr/>
          <a:lstStyle/>
          <a:p>
            <a:r>
              <a:rPr lang="en-US" sz="2500" dirty="0"/>
              <a:t>Green – on budget</a:t>
            </a:r>
          </a:p>
          <a:p>
            <a:r>
              <a:rPr lang="en-US" sz="2500" dirty="0"/>
              <a:t>Yellow – over but recoverable</a:t>
            </a:r>
          </a:p>
          <a:p>
            <a:r>
              <a:rPr lang="en-US" sz="2500" dirty="0"/>
              <a:t>Red – incurably over budget</a:t>
            </a:r>
          </a:p>
        </p:txBody>
      </p:sp>
      <p:pic>
        <p:nvPicPr>
          <p:cNvPr id="327684" name="Picture 4"/>
          <p:cNvPicPr>
            <a:picLocks noChangeAspect="1" noChangeArrowheads="1"/>
          </p:cNvPicPr>
          <p:nvPr/>
        </p:nvPicPr>
        <p:blipFill>
          <a:blip r:embed="rId3" cstate="print"/>
          <a:srcRect/>
          <a:stretch>
            <a:fillRect/>
          </a:stretch>
        </p:blipFill>
        <p:spPr bwMode="auto">
          <a:xfrm>
            <a:off x="2133600" y="3657600"/>
            <a:ext cx="5181600" cy="971550"/>
          </a:xfrm>
          <a:prstGeom prst="rect">
            <a:avLst/>
          </a:prstGeom>
          <a:noFill/>
          <a:ln w="12700">
            <a:solidFill>
              <a:schemeClr val="tx1"/>
            </a:solidFill>
            <a:miter lim="800000"/>
            <a:headEnd/>
            <a:tailEnd/>
          </a:ln>
          <a:effectLst/>
        </p:spPr>
      </p:pic>
      <p:sp>
        <p:nvSpPr>
          <p:cNvPr id="6" name="Text Box 4"/>
          <p:cNvSpPr txBox="1">
            <a:spLocks noChangeArrowheads="1"/>
          </p:cNvSpPr>
          <p:nvPr/>
        </p:nvSpPr>
        <p:spPr bwMode="auto">
          <a:xfrm>
            <a:off x="228600" y="6418649"/>
            <a:ext cx="4125873" cy="276999"/>
          </a:xfrm>
          <a:prstGeom prst="rect">
            <a:avLst/>
          </a:prstGeom>
          <a:noFill/>
          <a:ln w="9525">
            <a:noFill/>
            <a:miter lim="800000"/>
            <a:headEnd/>
            <a:tailEnd/>
          </a:ln>
          <a:effectLst/>
        </p:spPr>
        <p:txBody>
          <a:bodyPr wrap="none">
            <a:spAutoFit/>
          </a:bodyPr>
          <a:lstStyle/>
          <a:p>
            <a:r>
              <a:rPr lang="en-US" sz="1200" dirty="0" smtClean="0"/>
              <a:t>Clark A. Campbell, The One-Page Project Manager</a:t>
            </a:r>
            <a:endParaRPr lang="en-US" sz="1200" dirty="0"/>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r>
              <a:rPr lang="en-US" sz="3200" dirty="0" smtClean="0"/>
              <a:t>Summary </a:t>
            </a:r>
            <a:r>
              <a:rPr lang="en-US" sz="3200" dirty="0"/>
              <a:t>and Forecast</a:t>
            </a:r>
          </a:p>
        </p:txBody>
      </p:sp>
      <p:sp>
        <p:nvSpPr>
          <p:cNvPr id="328707" name="Rectangle 3"/>
          <p:cNvSpPr>
            <a:spLocks noGrp="1" noChangeArrowheads="1"/>
          </p:cNvSpPr>
          <p:nvPr>
            <p:ph type="body" idx="1"/>
          </p:nvPr>
        </p:nvSpPr>
        <p:spPr>
          <a:xfrm>
            <a:off x="1371600" y="1676400"/>
            <a:ext cx="7313613" cy="4114800"/>
          </a:xfrm>
        </p:spPr>
        <p:txBody>
          <a:bodyPr/>
          <a:lstStyle/>
          <a:p>
            <a:r>
              <a:rPr lang="en-US" sz="2500" dirty="0"/>
              <a:t>Needed to clear up any ambiguities, questions and heads off any potential misunderstandings.</a:t>
            </a:r>
          </a:p>
          <a:p>
            <a:r>
              <a:rPr lang="en-US" sz="2500" dirty="0"/>
              <a:t>The summary should be about why. And what you are going to do about it, what you expect to happen.</a:t>
            </a:r>
          </a:p>
        </p:txBody>
      </p:sp>
      <p:pic>
        <p:nvPicPr>
          <p:cNvPr id="328708" name="Picture 4"/>
          <p:cNvPicPr>
            <a:picLocks noChangeAspect="1" noChangeArrowheads="1"/>
          </p:cNvPicPr>
          <p:nvPr/>
        </p:nvPicPr>
        <p:blipFill>
          <a:blip r:embed="rId3" cstate="print"/>
          <a:srcRect/>
          <a:stretch>
            <a:fillRect/>
          </a:stretch>
        </p:blipFill>
        <p:spPr bwMode="auto">
          <a:xfrm>
            <a:off x="762000" y="4572000"/>
            <a:ext cx="8077200" cy="671513"/>
          </a:xfrm>
          <a:prstGeom prst="rect">
            <a:avLst/>
          </a:prstGeom>
          <a:noFill/>
          <a:ln w="12700">
            <a:solidFill>
              <a:schemeClr val="tx1"/>
            </a:solidFill>
            <a:miter lim="800000"/>
            <a:headEnd/>
            <a:tailEnd/>
          </a:ln>
          <a:effectLst/>
        </p:spPr>
      </p:pic>
      <p:sp>
        <p:nvSpPr>
          <p:cNvPr id="6" name="Text Box 4"/>
          <p:cNvSpPr txBox="1">
            <a:spLocks noChangeArrowheads="1"/>
          </p:cNvSpPr>
          <p:nvPr/>
        </p:nvSpPr>
        <p:spPr bwMode="auto">
          <a:xfrm>
            <a:off x="228600" y="6418649"/>
            <a:ext cx="4125873" cy="276999"/>
          </a:xfrm>
          <a:prstGeom prst="rect">
            <a:avLst/>
          </a:prstGeom>
          <a:noFill/>
          <a:ln w="9525">
            <a:noFill/>
            <a:miter lim="800000"/>
            <a:headEnd/>
            <a:tailEnd/>
          </a:ln>
          <a:effectLst/>
        </p:spPr>
        <p:txBody>
          <a:bodyPr wrap="none">
            <a:spAutoFit/>
          </a:bodyPr>
          <a:lstStyle/>
          <a:p>
            <a:r>
              <a:rPr lang="en-US" sz="1200" dirty="0" smtClean="0"/>
              <a:t>Clark A. Campbell, The One-Page Project Manager</a:t>
            </a:r>
            <a:endParaRPr lang="en-US" sz="1200" dirty="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Reports</a:t>
            </a:r>
            <a:endParaRPr lang="en-US" dirty="0"/>
          </a:p>
        </p:txBody>
      </p:sp>
      <p:sp>
        <p:nvSpPr>
          <p:cNvPr id="3" name="Content Placeholder 2"/>
          <p:cNvSpPr>
            <a:spLocks noGrp="1"/>
          </p:cNvSpPr>
          <p:nvPr>
            <p:ph idx="1"/>
          </p:nvPr>
        </p:nvSpPr>
        <p:spPr/>
        <p:txBody>
          <a:bodyPr/>
          <a:lstStyle/>
          <a:p>
            <a:r>
              <a:rPr lang="en-US" dirty="0" smtClean="0"/>
              <a:t>Mark your current status date</a:t>
            </a:r>
            <a:endParaRPr lang="en-US" dirty="0" smtClean="0"/>
          </a:p>
          <a:p>
            <a:r>
              <a:rPr lang="en-US" dirty="0" smtClean="0"/>
              <a:t>Fill in major task progress – fill in the dots</a:t>
            </a:r>
          </a:p>
          <a:p>
            <a:r>
              <a:rPr lang="en-US" dirty="0" smtClean="0"/>
              <a:t>Designate qualitative performance</a:t>
            </a:r>
          </a:p>
          <a:p>
            <a:r>
              <a:rPr lang="en-US" dirty="0" smtClean="0"/>
              <a:t>Report expenditures</a:t>
            </a:r>
          </a:p>
          <a:p>
            <a:r>
              <a:rPr lang="en-US" dirty="0" smtClean="0"/>
              <a:t>Write the summary and forecast</a:t>
            </a:r>
            <a:endParaRPr lang="en-US" dirty="0"/>
          </a:p>
        </p:txBody>
      </p:sp>
      <p:sp>
        <p:nvSpPr>
          <p:cNvPr id="4" name="Text Box 4"/>
          <p:cNvSpPr txBox="1">
            <a:spLocks noChangeArrowheads="1"/>
          </p:cNvSpPr>
          <p:nvPr/>
        </p:nvSpPr>
        <p:spPr bwMode="auto">
          <a:xfrm>
            <a:off x="228600" y="6418649"/>
            <a:ext cx="4125873" cy="276999"/>
          </a:xfrm>
          <a:prstGeom prst="rect">
            <a:avLst/>
          </a:prstGeom>
          <a:noFill/>
          <a:ln w="9525">
            <a:noFill/>
            <a:miter lim="800000"/>
            <a:headEnd/>
            <a:tailEnd/>
          </a:ln>
          <a:effectLst/>
        </p:spPr>
        <p:txBody>
          <a:bodyPr wrap="none">
            <a:spAutoFit/>
          </a:bodyPr>
          <a:lstStyle/>
          <a:p>
            <a:r>
              <a:rPr lang="en-US" sz="1200" dirty="0" smtClean="0"/>
              <a:t>Clark A. Campbell, The One-Page Project Manager</a:t>
            </a:r>
            <a:endParaRPr lang="en-US" sz="1200" dirty="0"/>
          </a:p>
        </p:txBody>
      </p:sp>
    </p:spTree>
    <p:extLst>
      <p:ext uri="{BB962C8B-B14F-4D97-AF65-F5344CB8AC3E}">
        <p14:creationId xmlns:p14="http://schemas.microsoft.com/office/powerpoint/2010/main" val="324708234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r>
              <a:rPr lang="en-US" dirty="0"/>
              <a:t>Lights at the End of the Tunnel</a:t>
            </a:r>
          </a:p>
        </p:txBody>
      </p:sp>
      <p:sp>
        <p:nvSpPr>
          <p:cNvPr id="397315" name="Rectangle 3"/>
          <p:cNvSpPr>
            <a:spLocks noGrp="1" noChangeArrowheads="1"/>
          </p:cNvSpPr>
          <p:nvPr>
            <p:ph type="body" idx="1"/>
          </p:nvPr>
        </p:nvSpPr>
        <p:spPr/>
        <p:txBody>
          <a:bodyPr/>
          <a:lstStyle/>
          <a:p>
            <a:r>
              <a:rPr lang="en-US" sz="2100" dirty="0"/>
              <a:t>A long auto tunnel through the mountains above Lake Geneva has just been completed.</a:t>
            </a:r>
          </a:p>
          <a:p>
            <a:r>
              <a:rPr lang="en-US" sz="2100" dirty="0"/>
              <a:t>Just before opening, the chief engineer </a:t>
            </a:r>
            <a:r>
              <a:rPr lang="en-US" sz="2100" dirty="0" smtClean="0"/>
              <a:t>remembered </a:t>
            </a:r>
            <a:r>
              <a:rPr lang="en-US" sz="2100" dirty="0"/>
              <a:t>that she forgot to warn motorists to turn on their lights before entering the tunnel. </a:t>
            </a:r>
          </a:p>
          <a:p>
            <a:r>
              <a:rPr lang="en-US" sz="2100" dirty="0"/>
              <a:t>She created a simple sign:</a:t>
            </a:r>
          </a:p>
        </p:txBody>
      </p:sp>
      <p:pic>
        <p:nvPicPr>
          <p:cNvPr id="397316" name="Picture 4" descr="MCj04113680000[1]"/>
          <p:cNvPicPr>
            <a:picLocks noChangeAspect="1" noChangeArrowheads="1"/>
          </p:cNvPicPr>
          <p:nvPr/>
        </p:nvPicPr>
        <p:blipFill>
          <a:blip r:embed="rId3" cstate="print"/>
          <a:srcRect/>
          <a:stretch>
            <a:fillRect/>
          </a:stretch>
        </p:blipFill>
        <p:spPr bwMode="auto">
          <a:xfrm>
            <a:off x="6540500" y="4572000"/>
            <a:ext cx="2603500" cy="2093913"/>
          </a:xfrm>
          <a:prstGeom prst="rect">
            <a:avLst/>
          </a:prstGeom>
          <a:noFill/>
        </p:spPr>
      </p:pic>
      <p:sp>
        <p:nvSpPr>
          <p:cNvPr id="397317" name="Text Box 5"/>
          <p:cNvSpPr txBox="1">
            <a:spLocks noChangeArrowheads="1"/>
          </p:cNvSpPr>
          <p:nvPr/>
        </p:nvSpPr>
        <p:spPr bwMode="auto">
          <a:xfrm>
            <a:off x="517525" y="6280150"/>
            <a:ext cx="1604963" cy="274638"/>
          </a:xfrm>
          <a:prstGeom prst="rect">
            <a:avLst/>
          </a:prstGeom>
          <a:noFill/>
          <a:ln w="9525">
            <a:noFill/>
            <a:miter lim="800000"/>
            <a:headEnd/>
            <a:tailEnd/>
          </a:ln>
          <a:effectLst/>
        </p:spPr>
        <p:txBody>
          <a:bodyPr wrap="none">
            <a:spAutoFit/>
          </a:bodyPr>
          <a:lstStyle/>
          <a:p>
            <a:r>
              <a:rPr lang="en-US" sz="1200" dirty="0"/>
              <a:t>Gause &amp; Weinberg</a:t>
            </a:r>
          </a:p>
        </p:txBody>
      </p:sp>
      <p:sp>
        <p:nvSpPr>
          <p:cNvPr id="397318" name="Text Box 6"/>
          <p:cNvSpPr txBox="1">
            <a:spLocks noChangeArrowheads="1"/>
          </p:cNvSpPr>
          <p:nvPr/>
        </p:nvSpPr>
        <p:spPr bwMode="auto">
          <a:xfrm>
            <a:off x="2133600" y="4114800"/>
            <a:ext cx="5181600" cy="798513"/>
          </a:xfrm>
          <a:prstGeom prst="rect">
            <a:avLst/>
          </a:prstGeom>
          <a:solidFill>
            <a:srgbClr val="FFCC00"/>
          </a:solidFill>
          <a:ln w="19050">
            <a:solidFill>
              <a:schemeClr val="tx1"/>
            </a:solidFill>
            <a:miter lim="800000"/>
            <a:headEnd/>
            <a:tailEnd/>
          </a:ln>
          <a:effectLst/>
        </p:spPr>
        <p:txBody>
          <a:bodyPr>
            <a:spAutoFit/>
          </a:bodyPr>
          <a:lstStyle/>
          <a:p>
            <a:pPr algn="ctr">
              <a:spcBef>
                <a:spcPct val="50000"/>
              </a:spcBef>
            </a:pPr>
            <a:r>
              <a:rPr lang="en-US" b="1" dirty="0"/>
              <a:t>WARNING: TUNNEL AHEAD</a:t>
            </a:r>
          </a:p>
          <a:p>
            <a:pPr algn="ctr">
              <a:spcBef>
                <a:spcPct val="50000"/>
              </a:spcBef>
            </a:pPr>
            <a:r>
              <a:rPr lang="en-US" b="1" dirty="0"/>
              <a:t>PLEASE TURN YOUR HEADLIGHTS ON</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r>
              <a:rPr lang="en-US" sz="3200" dirty="0"/>
              <a:t>The Problem at the End of the Tunnel</a:t>
            </a:r>
          </a:p>
        </p:txBody>
      </p:sp>
      <p:sp>
        <p:nvSpPr>
          <p:cNvPr id="398339" name="Rectangle 3"/>
          <p:cNvSpPr>
            <a:spLocks noGrp="1" noChangeArrowheads="1"/>
          </p:cNvSpPr>
          <p:nvPr>
            <p:ph type="body" idx="1"/>
          </p:nvPr>
        </p:nvSpPr>
        <p:spPr/>
        <p:txBody>
          <a:bodyPr/>
          <a:lstStyle/>
          <a:p>
            <a:r>
              <a:rPr lang="en-US" sz="2100" dirty="0"/>
              <a:t>At the end of the tunnel is a breathtakingly beautiful scenic rest stop.</a:t>
            </a:r>
          </a:p>
          <a:p>
            <a:r>
              <a:rPr lang="en-US" sz="2100" dirty="0"/>
              <a:t>People accidentally left their car lights on and came back to their cars with dead batteries.</a:t>
            </a:r>
          </a:p>
          <a:p>
            <a:r>
              <a:rPr lang="en-US" sz="2100" dirty="0"/>
              <a:t>Many complaints. </a:t>
            </a:r>
          </a:p>
          <a:p>
            <a:r>
              <a:rPr lang="en-US" sz="2100" dirty="0"/>
              <a:t>Law enforcement time being wasted jump starting.</a:t>
            </a:r>
          </a:p>
        </p:txBody>
      </p:sp>
      <p:sp>
        <p:nvSpPr>
          <p:cNvPr id="398340" name="Text Box 4"/>
          <p:cNvSpPr txBox="1">
            <a:spLocks noChangeArrowheads="1"/>
          </p:cNvSpPr>
          <p:nvPr/>
        </p:nvSpPr>
        <p:spPr bwMode="auto">
          <a:xfrm>
            <a:off x="517525" y="6280150"/>
            <a:ext cx="1604963" cy="274638"/>
          </a:xfrm>
          <a:prstGeom prst="rect">
            <a:avLst/>
          </a:prstGeom>
          <a:noFill/>
          <a:ln w="9525">
            <a:noFill/>
            <a:miter lim="800000"/>
            <a:headEnd/>
            <a:tailEnd/>
          </a:ln>
          <a:effectLst/>
        </p:spPr>
        <p:txBody>
          <a:bodyPr wrap="none">
            <a:spAutoFit/>
          </a:bodyPr>
          <a:lstStyle/>
          <a:p>
            <a:r>
              <a:rPr lang="en-US" sz="1200" dirty="0"/>
              <a:t>Gause &amp; Weinberg</a:t>
            </a:r>
          </a:p>
        </p:txBody>
      </p:sp>
      <p:pic>
        <p:nvPicPr>
          <p:cNvPr id="398341" name="Picture 5" descr="chateau_chillon_1">
            <a:hlinkClick r:id="rId3"/>
          </p:cNvPr>
          <p:cNvPicPr>
            <a:picLocks noChangeAspect="1" noChangeArrowheads="1"/>
          </p:cNvPicPr>
          <p:nvPr/>
        </p:nvPicPr>
        <p:blipFill>
          <a:blip r:embed="rId4" cstate="print"/>
          <a:srcRect/>
          <a:stretch>
            <a:fillRect/>
          </a:stretch>
        </p:blipFill>
        <p:spPr bwMode="auto">
          <a:xfrm>
            <a:off x="5410200" y="4311650"/>
            <a:ext cx="2962275" cy="1984375"/>
          </a:xfrm>
          <a:prstGeom prst="rect">
            <a:avLst/>
          </a:prstGeom>
          <a:noFill/>
          <a:ln w="28575">
            <a:solidFill>
              <a:srgbClr val="000000"/>
            </a:solidFill>
            <a:miter lim="800000"/>
            <a:headEnd/>
            <a:tailEnd/>
          </a:ln>
        </p:spPr>
      </p:pic>
      <p:pic>
        <p:nvPicPr>
          <p:cNvPr id="398342" name="Picture 6" descr="swiss">
            <a:hlinkClick r:id="rId5"/>
          </p:cNvPr>
          <p:cNvPicPr>
            <a:picLocks noChangeAspect="1" noChangeArrowheads="1"/>
          </p:cNvPicPr>
          <p:nvPr/>
        </p:nvPicPr>
        <p:blipFill>
          <a:blip r:embed="rId6" cstate="print"/>
          <a:srcRect/>
          <a:stretch>
            <a:fillRect/>
          </a:stretch>
        </p:blipFill>
        <p:spPr bwMode="auto">
          <a:xfrm>
            <a:off x="3048000" y="4572000"/>
            <a:ext cx="2743200" cy="2000250"/>
          </a:xfrm>
          <a:prstGeom prst="rect">
            <a:avLst/>
          </a:prstGeom>
          <a:noFill/>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a:lstStyle/>
          <a:p>
            <a:r>
              <a:rPr lang="en-US" dirty="0"/>
              <a:t>A Masterpiece of Swiss Precision</a:t>
            </a:r>
          </a:p>
        </p:txBody>
      </p:sp>
      <p:sp>
        <p:nvSpPr>
          <p:cNvPr id="399363" name="Text Box 3"/>
          <p:cNvSpPr txBox="1">
            <a:spLocks noChangeArrowheads="1"/>
          </p:cNvSpPr>
          <p:nvPr/>
        </p:nvSpPr>
        <p:spPr bwMode="auto">
          <a:xfrm>
            <a:off x="517525" y="6280150"/>
            <a:ext cx="1604963" cy="274638"/>
          </a:xfrm>
          <a:prstGeom prst="rect">
            <a:avLst/>
          </a:prstGeom>
          <a:noFill/>
          <a:ln w="9525">
            <a:noFill/>
            <a:miter lim="800000"/>
            <a:headEnd/>
            <a:tailEnd/>
          </a:ln>
          <a:effectLst/>
        </p:spPr>
        <p:txBody>
          <a:bodyPr wrap="none">
            <a:spAutoFit/>
          </a:bodyPr>
          <a:lstStyle/>
          <a:p>
            <a:r>
              <a:rPr lang="en-US" sz="1200" dirty="0"/>
              <a:t>Gause &amp; Weinberg</a:t>
            </a:r>
          </a:p>
        </p:txBody>
      </p:sp>
      <p:sp>
        <p:nvSpPr>
          <p:cNvPr id="399364" name="Text Box 4"/>
          <p:cNvSpPr txBox="1">
            <a:spLocks noChangeArrowheads="1"/>
          </p:cNvSpPr>
          <p:nvPr/>
        </p:nvSpPr>
        <p:spPr bwMode="auto">
          <a:xfrm>
            <a:off x="1447800" y="1828800"/>
            <a:ext cx="6705600" cy="2722563"/>
          </a:xfrm>
          <a:prstGeom prst="rect">
            <a:avLst/>
          </a:prstGeom>
          <a:solidFill>
            <a:srgbClr val="FFCC00"/>
          </a:solidFill>
          <a:ln w="19050">
            <a:solidFill>
              <a:schemeClr val="tx1"/>
            </a:solidFill>
            <a:miter lim="800000"/>
            <a:headEnd/>
            <a:tailEnd/>
          </a:ln>
          <a:effectLst/>
        </p:spPr>
        <p:txBody>
          <a:bodyPr>
            <a:spAutoFit/>
          </a:bodyPr>
          <a:lstStyle/>
          <a:p>
            <a:pPr algn="ctr">
              <a:spcBef>
                <a:spcPct val="50000"/>
              </a:spcBef>
            </a:pPr>
            <a:r>
              <a:rPr lang="en-US" b="1" dirty="0"/>
              <a:t>IF IT IS DAYLIGHT AND IF YOUR LIGHTS ARE ON, TURN OFF YOUR LIGHTS.</a:t>
            </a:r>
          </a:p>
          <a:p>
            <a:pPr algn="ctr">
              <a:spcBef>
                <a:spcPct val="50000"/>
              </a:spcBef>
            </a:pPr>
            <a:r>
              <a:rPr lang="en-US" b="1" dirty="0"/>
              <a:t>IF IT IS DARK, AND YOUR LIGHTS ARE OFF, </a:t>
            </a:r>
            <a:br>
              <a:rPr lang="en-US" b="1" dirty="0"/>
            </a:br>
            <a:r>
              <a:rPr lang="en-US" b="1" dirty="0"/>
              <a:t>TURN YOUR LIGHTS ON.</a:t>
            </a:r>
          </a:p>
          <a:p>
            <a:pPr algn="ctr">
              <a:spcBef>
                <a:spcPct val="50000"/>
              </a:spcBef>
            </a:pPr>
            <a:r>
              <a:rPr lang="en-US" b="1" dirty="0"/>
              <a:t>IF IT IS DAYLIGHT, AND YOUR LIGHTS ARE OFF, LEAVE YOUR LIGHTS OFF.</a:t>
            </a:r>
          </a:p>
          <a:p>
            <a:pPr algn="ctr">
              <a:spcBef>
                <a:spcPct val="50000"/>
              </a:spcBef>
            </a:pPr>
            <a:r>
              <a:rPr lang="en-US" b="1" dirty="0"/>
              <a:t>IF IT IS DARK, AND IF YOUR LIGHTS ARE ON, LEAVE YOUR LIGHTS ON.</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r>
              <a:rPr lang="en-US" dirty="0"/>
              <a:t>Keep it </a:t>
            </a:r>
            <a:r>
              <a:rPr lang="en-US" dirty="0" smtClean="0"/>
              <a:t>as simple as possible</a:t>
            </a:r>
            <a:endParaRPr lang="en-US" dirty="0"/>
          </a:p>
        </p:txBody>
      </p:sp>
      <p:sp>
        <p:nvSpPr>
          <p:cNvPr id="400387" name="Text Box 3"/>
          <p:cNvSpPr txBox="1">
            <a:spLocks noChangeArrowheads="1"/>
          </p:cNvSpPr>
          <p:nvPr/>
        </p:nvSpPr>
        <p:spPr bwMode="auto">
          <a:xfrm>
            <a:off x="517525" y="6280150"/>
            <a:ext cx="1604963" cy="274638"/>
          </a:xfrm>
          <a:prstGeom prst="rect">
            <a:avLst/>
          </a:prstGeom>
          <a:noFill/>
          <a:ln w="9525">
            <a:noFill/>
            <a:miter lim="800000"/>
            <a:headEnd/>
            <a:tailEnd/>
          </a:ln>
          <a:effectLst/>
        </p:spPr>
        <p:txBody>
          <a:bodyPr wrap="none">
            <a:spAutoFit/>
          </a:bodyPr>
          <a:lstStyle/>
          <a:p>
            <a:r>
              <a:rPr lang="en-US" sz="1200" dirty="0"/>
              <a:t>Gause &amp; Weinberg</a:t>
            </a:r>
          </a:p>
        </p:txBody>
      </p:sp>
      <p:pic>
        <p:nvPicPr>
          <p:cNvPr id="400388" name="Picture 4" descr="foottunnel2">
            <a:hlinkClick r:id="rId3"/>
          </p:cNvPr>
          <p:cNvPicPr>
            <a:picLocks noChangeAspect="1" noChangeArrowheads="1"/>
          </p:cNvPicPr>
          <p:nvPr/>
        </p:nvPicPr>
        <p:blipFill>
          <a:blip r:embed="rId4" cstate="print"/>
          <a:srcRect/>
          <a:stretch>
            <a:fillRect/>
          </a:stretch>
        </p:blipFill>
        <p:spPr bwMode="auto">
          <a:xfrm>
            <a:off x="2819400" y="2590800"/>
            <a:ext cx="3505200" cy="2255838"/>
          </a:xfrm>
          <a:prstGeom prst="rect">
            <a:avLst/>
          </a:prstGeom>
          <a:noFill/>
        </p:spPr>
      </p:pic>
      <p:sp>
        <p:nvSpPr>
          <p:cNvPr id="400389" name="Text Box 5"/>
          <p:cNvSpPr txBox="1">
            <a:spLocks noChangeArrowheads="1"/>
          </p:cNvSpPr>
          <p:nvPr/>
        </p:nvSpPr>
        <p:spPr bwMode="auto">
          <a:xfrm>
            <a:off x="2819400" y="2590800"/>
            <a:ext cx="3505200" cy="385763"/>
          </a:xfrm>
          <a:prstGeom prst="rect">
            <a:avLst/>
          </a:prstGeom>
          <a:solidFill>
            <a:srgbClr val="FFCC00"/>
          </a:solidFill>
          <a:ln w="19050">
            <a:solidFill>
              <a:schemeClr val="tx1"/>
            </a:solidFill>
            <a:miter lim="800000"/>
            <a:headEnd/>
            <a:tailEnd/>
          </a:ln>
          <a:effectLst/>
        </p:spPr>
        <p:txBody>
          <a:bodyPr>
            <a:spAutoFit/>
          </a:bodyPr>
          <a:lstStyle/>
          <a:p>
            <a:pPr algn="ctr">
              <a:spcBef>
                <a:spcPct val="50000"/>
              </a:spcBef>
            </a:pPr>
            <a:r>
              <a:rPr lang="en-US" b="1" dirty="0"/>
              <a:t>ARE YOUR LIGHTS ON?</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dirty="0"/>
              <a:t>The Big Chart</a:t>
            </a:r>
          </a:p>
        </p:txBody>
      </p:sp>
      <p:sp>
        <p:nvSpPr>
          <p:cNvPr id="165891" name="Rectangle 3"/>
          <p:cNvSpPr>
            <a:spLocks noGrp="1" noChangeArrowheads="1"/>
          </p:cNvSpPr>
          <p:nvPr>
            <p:ph type="body" idx="1"/>
          </p:nvPr>
        </p:nvSpPr>
        <p:spPr>
          <a:xfrm>
            <a:off x="1371600" y="2362200"/>
            <a:ext cx="7313613" cy="4114800"/>
          </a:xfrm>
        </p:spPr>
        <p:txBody>
          <a:bodyPr/>
          <a:lstStyle/>
          <a:p>
            <a:pPr>
              <a:lnSpc>
                <a:spcPct val="80000"/>
              </a:lnSpc>
              <a:buFont typeface="Wingdings" pitchFamily="2" charset="2"/>
              <a:buNone/>
            </a:pPr>
            <a:r>
              <a:rPr lang="en-US" sz="2100" dirty="0"/>
              <a:t>The Big Chart has a humble yet venerable history in the business world. </a:t>
            </a:r>
          </a:p>
          <a:p>
            <a:pPr>
              <a:lnSpc>
                <a:spcPct val="80000"/>
              </a:lnSpc>
              <a:buFont typeface="Wingdings" pitchFamily="2" charset="2"/>
              <a:buNone/>
            </a:pPr>
            <a:r>
              <a:rPr lang="en-US" sz="2100" dirty="0"/>
              <a:t>One day, as Andrew Carnegie toured his iron works, he passed a smelter and asked how many pigs of iron had been poured there the day before. He then picked up a piece of coal and wrote that number on the wall. </a:t>
            </a:r>
          </a:p>
          <a:p>
            <a:pPr>
              <a:lnSpc>
                <a:spcPct val="80000"/>
              </a:lnSpc>
              <a:buFont typeface="Wingdings" pitchFamily="2" charset="2"/>
              <a:buNone/>
            </a:pPr>
            <a:r>
              <a:rPr lang="en-US" sz="2100" dirty="0"/>
              <a:t>The next day, as he passed by the same furnace, the number had been crossed out, and a larger one written in its place. The workers at the furnace, seeing their work displayed in this public way, were naturally inclined to work a little harder the next day. And each day after, they strove to keep the number moving upwards.</a:t>
            </a:r>
          </a:p>
        </p:txBody>
      </p:sp>
      <p:pic>
        <p:nvPicPr>
          <p:cNvPr id="165892" name="Picture 4" descr="Carnegie"/>
          <p:cNvPicPr>
            <a:picLocks noChangeAspect="1" noChangeArrowheads="1"/>
          </p:cNvPicPr>
          <p:nvPr/>
        </p:nvPicPr>
        <p:blipFill>
          <a:blip r:embed="rId3" cstate="print"/>
          <a:srcRect/>
          <a:stretch>
            <a:fillRect/>
          </a:stretch>
        </p:blipFill>
        <p:spPr bwMode="auto">
          <a:xfrm>
            <a:off x="7192963" y="457200"/>
            <a:ext cx="1570037" cy="1828800"/>
          </a:xfrm>
          <a:prstGeom prst="rect">
            <a:avLst/>
          </a:prstGeom>
          <a:noFill/>
        </p:spPr>
      </p:pic>
    </p:spTree>
    <p:extLst>
      <p:ext uri="{BB962C8B-B14F-4D97-AF65-F5344CB8AC3E}">
        <p14:creationId xmlns:p14="http://schemas.microsoft.com/office/powerpoint/2010/main" val="313439954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r>
              <a:rPr lang="en-US" dirty="0"/>
              <a:t>Visual Communication</a:t>
            </a:r>
          </a:p>
        </p:txBody>
      </p:sp>
      <p:sp>
        <p:nvSpPr>
          <p:cNvPr id="297987" name="Rectangle 3"/>
          <p:cNvSpPr>
            <a:spLocks noGrp="1" noChangeArrowheads="1"/>
          </p:cNvSpPr>
          <p:nvPr>
            <p:ph type="body" idx="1"/>
          </p:nvPr>
        </p:nvSpPr>
        <p:spPr/>
        <p:txBody>
          <a:bodyPr/>
          <a:lstStyle/>
          <a:p>
            <a:r>
              <a:rPr lang="en-US" dirty="0"/>
              <a:t>Our tendency is to written or verbal communication, but remember that a picture is worth a thousand words.</a:t>
            </a:r>
          </a:p>
        </p:txBody>
      </p:sp>
      <p:pic>
        <p:nvPicPr>
          <p:cNvPr id="244738" name="Picture 2" descr="http://2.bp.blogspot.com/_TahXQ2WiF0s/Sb020SUdAnI/AAAAAAAANVc/QGY9eI-OBTA/s400/A+Pictures+Is+Worth+A+Thousand+Words+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719" y="3678895"/>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dirty="0"/>
              <a:t>The Big Chart</a:t>
            </a:r>
          </a:p>
        </p:txBody>
      </p:sp>
      <p:sp>
        <p:nvSpPr>
          <p:cNvPr id="166915" name="Rectangle 3"/>
          <p:cNvSpPr>
            <a:spLocks noGrp="1" noChangeArrowheads="1"/>
          </p:cNvSpPr>
          <p:nvPr>
            <p:ph type="body" idx="1"/>
          </p:nvPr>
        </p:nvSpPr>
        <p:spPr>
          <a:xfrm>
            <a:off x="1371600" y="1752600"/>
            <a:ext cx="7313613" cy="4114800"/>
          </a:xfrm>
        </p:spPr>
        <p:txBody>
          <a:bodyPr/>
          <a:lstStyle/>
          <a:p>
            <a:pPr>
              <a:lnSpc>
                <a:spcPct val="90000"/>
              </a:lnSpc>
              <a:buFont typeface="Wingdings" pitchFamily="2" charset="2"/>
              <a:buNone/>
            </a:pPr>
            <a:r>
              <a:rPr lang="en-US" dirty="0"/>
              <a:t>It is about more than just tracking — it is about displaying the results where everyone can see them, every day. </a:t>
            </a:r>
          </a:p>
          <a:p>
            <a:pPr>
              <a:lnSpc>
                <a:spcPct val="90000"/>
              </a:lnSpc>
              <a:buFont typeface="Wingdings" pitchFamily="2" charset="2"/>
              <a:buNone/>
            </a:pPr>
            <a:r>
              <a:rPr lang="en-US" dirty="0"/>
              <a:t>It's a natural consequence that people will have the desire to increase their scores, to speed up the progress and increase the measure of their work. </a:t>
            </a:r>
          </a:p>
          <a:p>
            <a:pPr>
              <a:lnSpc>
                <a:spcPct val="90000"/>
              </a:lnSpc>
              <a:buFont typeface="Wingdings" pitchFamily="2" charset="2"/>
              <a:buNone/>
            </a:pPr>
            <a:endParaRPr lang="en-US" dirty="0"/>
          </a:p>
        </p:txBody>
      </p:sp>
      <p:sp>
        <p:nvSpPr>
          <p:cNvPr id="166917" name="Text Box 5"/>
          <p:cNvSpPr txBox="1">
            <a:spLocks noChangeArrowheads="1"/>
          </p:cNvSpPr>
          <p:nvPr/>
        </p:nvSpPr>
        <p:spPr bwMode="auto">
          <a:xfrm>
            <a:off x="517525" y="6280150"/>
            <a:ext cx="2628900" cy="274638"/>
          </a:xfrm>
          <a:prstGeom prst="rect">
            <a:avLst/>
          </a:prstGeom>
          <a:noFill/>
          <a:ln w="9525">
            <a:noFill/>
            <a:miter lim="800000"/>
            <a:headEnd/>
            <a:tailEnd/>
          </a:ln>
          <a:effectLst/>
        </p:spPr>
        <p:txBody>
          <a:bodyPr wrap="none">
            <a:spAutoFit/>
          </a:bodyPr>
          <a:lstStyle/>
          <a:p>
            <a:r>
              <a:rPr lang="en-US" sz="1200" dirty="0"/>
              <a:t>James Hartnett, Projects@Work</a:t>
            </a:r>
          </a:p>
        </p:txBody>
      </p:sp>
      <p:pic>
        <p:nvPicPr>
          <p:cNvPr id="166919" name="Picture 7" descr="graffittinumber1"/>
          <p:cNvPicPr>
            <a:picLocks noChangeAspect="1" noChangeArrowheads="1"/>
          </p:cNvPicPr>
          <p:nvPr/>
        </p:nvPicPr>
        <p:blipFill>
          <a:blip r:embed="rId3" cstate="print"/>
          <a:srcRect/>
          <a:stretch>
            <a:fillRect/>
          </a:stretch>
        </p:blipFill>
        <p:spPr bwMode="auto">
          <a:xfrm>
            <a:off x="7702550" y="228600"/>
            <a:ext cx="984250" cy="1476375"/>
          </a:xfrm>
          <a:prstGeom prst="rect">
            <a:avLst/>
          </a:prstGeom>
          <a:noFill/>
        </p:spPr>
      </p:pic>
    </p:spTree>
    <p:extLst>
      <p:ext uri="{BB962C8B-B14F-4D97-AF65-F5344CB8AC3E}">
        <p14:creationId xmlns:p14="http://schemas.microsoft.com/office/powerpoint/2010/main" val="1706542626"/>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dirty="0"/>
              <a:t>The Big Chart</a:t>
            </a:r>
          </a:p>
        </p:txBody>
      </p:sp>
      <p:sp>
        <p:nvSpPr>
          <p:cNvPr id="167939" name="Rectangle 3"/>
          <p:cNvSpPr>
            <a:spLocks noGrp="1" noChangeArrowheads="1"/>
          </p:cNvSpPr>
          <p:nvPr>
            <p:ph type="body" idx="1"/>
          </p:nvPr>
        </p:nvSpPr>
        <p:spPr>
          <a:xfrm>
            <a:off x="1371600" y="1752600"/>
            <a:ext cx="7313613" cy="4114800"/>
          </a:xfrm>
        </p:spPr>
        <p:txBody>
          <a:bodyPr/>
          <a:lstStyle/>
          <a:p>
            <a:pPr>
              <a:lnSpc>
                <a:spcPct val="80000"/>
              </a:lnSpc>
            </a:pPr>
            <a:r>
              <a:rPr lang="en-US" sz="2500" dirty="0"/>
              <a:t>Make sure that you are measuring something that you really want, not just a side effect of what you really want.</a:t>
            </a:r>
          </a:p>
          <a:p>
            <a:pPr lvl="1">
              <a:lnSpc>
                <a:spcPct val="80000"/>
              </a:lnSpc>
            </a:pPr>
            <a:r>
              <a:rPr lang="en-US" sz="2100" dirty="0"/>
              <a:t>Bugs in the code</a:t>
            </a:r>
          </a:p>
          <a:p>
            <a:pPr lvl="1">
              <a:lnSpc>
                <a:spcPct val="80000"/>
              </a:lnSpc>
            </a:pPr>
            <a:r>
              <a:rPr lang="en-US" sz="2100" dirty="0"/>
              <a:t>Lines of code </a:t>
            </a:r>
          </a:p>
          <a:p>
            <a:pPr>
              <a:lnSpc>
                <a:spcPct val="80000"/>
              </a:lnSpc>
            </a:pPr>
            <a:r>
              <a:rPr lang="en-US" sz="2500" dirty="0"/>
              <a:t>When you put up a chart, you automatically motivate people to perform well by the measure it represents.</a:t>
            </a:r>
          </a:p>
          <a:p>
            <a:pPr>
              <a:lnSpc>
                <a:spcPct val="80000"/>
              </a:lnSpc>
            </a:pPr>
            <a:r>
              <a:rPr lang="en-US" sz="2500" dirty="0"/>
              <a:t>Ask at a staff meeting what would be appropriate to measure at this stage in the project, and there will probably be plenty of good ideas.  </a:t>
            </a:r>
          </a:p>
        </p:txBody>
      </p:sp>
      <p:sp>
        <p:nvSpPr>
          <p:cNvPr id="167940" name="Text Box 4"/>
          <p:cNvSpPr txBox="1">
            <a:spLocks noChangeArrowheads="1"/>
          </p:cNvSpPr>
          <p:nvPr/>
        </p:nvSpPr>
        <p:spPr bwMode="auto">
          <a:xfrm>
            <a:off x="517525" y="6280150"/>
            <a:ext cx="2628900" cy="274638"/>
          </a:xfrm>
          <a:prstGeom prst="rect">
            <a:avLst/>
          </a:prstGeom>
          <a:noFill/>
          <a:ln w="9525">
            <a:noFill/>
            <a:miter lim="800000"/>
            <a:headEnd/>
            <a:tailEnd/>
          </a:ln>
          <a:effectLst/>
        </p:spPr>
        <p:txBody>
          <a:bodyPr wrap="none">
            <a:spAutoFit/>
          </a:bodyPr>
          <a:lstStyle/>
          <a:p>
            <a:r>
              <a:rPr lang="en-US" sz="1200" dirty="0"/>
              <a:t>James Hartnett, Projects@Work</a:t>
            </a:r>
          </a:p>
        </p:txBody>
      </p:sp>
      <p:pic>
        <p:nvPicPr>
          <p:cNvPr id="167942" name="Picture 6" descr="measure"/>
          <p:cNvPicPr>
            <a:picLocks noChangeAspect="1" noChangeArrowheads="1"/>
          </p:cNvPicPr>
          <p:nvPr/>
        </p:nvPicPr>
        <p:blipFill>
          <a:blip r:embed="rId3" cstate="print"/>
          <a:srcRect/>
          <a:stretch>
            <a:fillRect/>
          </a:stretch>
        </p:blipFill>
        <p:spPr bwMode="auto">
          <a:xfrm>
            <a:off x="6877050" y="312738"/>
            <a:ext cx="1809750" cy="1363662"/>
          </a:xfrm>
          <a:prstGeom prst="rect">
            <a:avLst/>
          </a:prstGeom>
          <a:noFill/>
        </p:spPr>
      </p:pic>
    </p:spTree>
    <p:extLst>
      <p:ext uri="{BB962C8B-B14F-4D97-AF65-F5344CB8AC3E}">
        <p14:creationId xmlns:p14="http://schemas.microsoft.com/office/powerpoint/2010/main" val="1731792148"/>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dirty="0"/>
              <a:t>What’s the problem?</a:t>
            </a:r>
          </a:p>
        </p:txBody>
      </p:sp>
      <p:pic>
        <p:nvPicPr>
          <p:cNvPr id="180228" name="Picture 4" descr="YourSpeed44sm"/>
          <p:cNvPicPr>
            <a:picLocks noChangeAspect="1" noChangeArrowheads="1"/>
          </p:cNvPicPr>
          <p:nvPr/>
        </p:nvPicPr>
        <p:blipFill>
          <a:blip r:embed="rId3" cstate="print"/>
          <a:srcRect/>
          <a:stretch>
            <a:fillRect/>
          </a:stretch>
        </p:blipFill>
        <p:spPr bwMode="auto">
          <a:xfrm>
            <a:off x="3048000" y="2133600"/>
            <a:ext cx="3581400" cy="3581400"/>
          </a:xfrm>
          <a:prstGeom prst="rect">
            <a:avLst/>
          </a:prstGeom>
          <a:noFill/>
        </p:spPr>
      </p:pic>
      <p:sp>
        <p:nvSpPr>
          <p:cNvPr id="180229" name="Oval 5"/>
          <p:cNvSpPr>
            <a:spLocks noChangeArrowheads="1"/>
          </p:cNvSpPr>
          <p:nvPr/>
        </p:nvSpPr>
        <p:spPr bwMode="auto">
          <a:xfrm>
            <a:off x="5181600" y="2590800"/>
            <a:ext cx="1143000" cy="1143000"/>
          </a:xfrm>
          <a:prstGeom prst="ellipse">
            <a:avLst/>
          </a:prstGeom>
          <a:noFill/>
          <a:ln w="76200">
            <a:solidFill>
              <a:schemeClr val="bg1"/>
            </a:solidFill>
            <a:round/>
            <a:headEnd/>
            <a:tailEnd/>
          </a:ln>
          <a:effectLst/>
        </p:spPr>
        <p:txBody>
          <a:bodyPr wrap="none" anchor="ctr"/>
          <a:lstStyle/>
          <a:p>
            <a:endParaRPr lang="en-US" dirty="0"/>
          </a:p>
        </p:txBody>
      </p:sp>
    </p:spTree>
    <p:extLst>
      <p:ext uri="{BB962C8B-B14F-4D97-AF65-F5344CB8AC3E}">
        <p14:creationId xmlns:p14="http://schemas.microsoft.com/office/powerpoint/2010/main" val="3328571228"/>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r>
              <a:rPr lang="en-US" dirty="0"/>
              <a:t>Would this slow you down?</a:t>
            </a:r>
          </a:p>
        </p:txBody>
      </p:sp>
      <p:pic>
        <p:nvPicPr>
          <p:cNvPr id="388100" name="Picture 4" descr="pothole2"/>
          <p:cNvPicPr>
            <a:picLocks noChangeAspect="1" noChangeArrowheads="1"/>
          </p:cNvPicPr>
          <p:nvPr/>
        </p:nvPicPr>
        <p:blipFill>
          <a:blip r:embed="rId3" cstate="print"/>
          <a:srcRect/>
          <a:stretch>
            <a:fillRect/>
          </a:stretch>
        </p:blipFill>
        <p:spPr bwMode="auto">
          <a:xfrm>
            <a:off x="4648200" y="2971800"/>
            <a:ext cx="3810000" cy="3171825"/>
          </a:xfrm>
          <a:prstGeom prst="rect">
            <a:avLst/>
          </a:prstGeom>
          <a:noFill/>
        </p:spPr>
      </p:pic>
      <p:pic>
        <p:nvPicPr>
          <p:cNvPr id="388101" name="Picture 5" descr="pothole1"/>
          <p:cNvPicPr>
            <a:picLocks noChangeAspect="1" noChangeArrowheads="1"/>
          </p:cNvPicPr>
          <p:nvPr/>
        </p:nvPicPr>
        <p:blipFill>
          <a:blip r:embed="rId4" cstate="print">
            <a:lum bright="12000"/>
          </a:blip>
          <a:srcRect/>
          <a:stretch>
            <a:fillRect/>
          </a:stretch>
        </p:blipFill>
        <p:spPr bwMode="auto">
          <a:xfrm>
            <a:off x="762000" y="1600200"/>
            <a:ext cx="3810000" cy="3686175"/>
          </a:xfrm>
          <a:prstGeom prst="rect">
            <a:avLst/>
          </a:prstGeom>
          <a:noFill/>
        </p:spPr>
      </p:pic>
    </p:spTree>
    <p:extLst>
      <p:ext uri="{BB962C8B-B14F-4D97-AF65-F5344CB8AC3E}">
        <p14:creationId xmlns:p14="http://schemas.microsoft.com/office/powerpoint/2010/main" val="104343642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lstStyle/>
          <a:p>
            <a:r>
              <a:rPr lang="en-US" dirty="0"/>
              <a:t>Would this slow you down?</a:t>
            </a:r>
          </a:p>
        </p:txBody>
      </p:sp>
      <p:pic>
        <p:nvPicPr>
          <p:cNvPr id="389125" name="Picture 5" descr="pothole3"/>
          <p:cNvPicPr>
            <a:picLocks noChangeAspect="1" noChangeArrowheads="1"/>
          </p:cNvPicPr>
          <p:nvPr/>
        </p:nvPicPr>
        <p:blipFill>
          <a:blip r:embed="rId3" cstate="print"/>
          <a:srcRect/>
          <a:stretch>
            <a:fillRect/>
          </a:stretch>
        </p:blipFill>
        <p:spPr bwMode="auto">
          <a:xfrm>
            <a:off x="2667000" y="1676400"/>
            <a:ext cx="3810000" cy="3705225"/>
          </a:xfrm>
          <a:prstGeom prst="rect">
            <a:avLst/>
          </a:prstGeom>
          <a:noFill/>
        </p:spPr>
      </p:pic>
    </p:spTree>
    <p:extLst>
      <p:ext uri="{BB962C8B-B14F-4D97-AF65-F5344CB8AC3E}">
        <p14:creationId xmlns:p14="http://schemas.microsoft.com/office/powerpoint/2010/main" val="379362353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sz="3200" dirty="0"/>
              <a:t>Snow and cholera epidemic</a:t>
            </a:r>
            <a:br>
              <a:rPr lang="en-US" sz="3200" dirty="0"/>
            </a:br>
            <a:r>
              <a:rPr lang="en-US" sz="3200" dirty="0"/>
              <a:t>London - 1854</a:t>
            </a:r>
          </a:p>
        </p:txBody>
      </p:sp>
      <p:pic>
        <p:nvPicPr>
          <p:cNvPr id="151557" name="Picture 5" descr="John_Snow"/>
          <p:cNvPicPr>
            <a:picLocks noChangeAspect="1" noChangeArrowheads="1"/>
          </p:cNvPicPr>
          <p:nvPr/>
        </p:nvPicPr>
        <p:blipFill>
          <a:blip r:embed="rId3" cstate="print"/>
          <a:srcRect/>
          <a:stretch>
            <a:fillRect/>
          </a:stretch>
        </p:blipFill>
        <p:spPr bwMode="auto">
          <a:xfrm>
            <a:off x="1371600" y="1752600"/>
            <a:ext cx="1816100" cy="2362200"/>
          </a:xfrm>
          <a:prstGeom prst="rect">
            <a:avLst/>
          </a:prstGeom>
          <a:noFill/>
        </p:spPr>
      </p:pic>
      <p:sp>
        <p:nvSpPr>
          <p:cNvPr id="151559" name="Rectangle 7"/>
          <p:cNvSpPr>
            <a:spLocks noGrp="1" noChangeArrowheads="1"/>
          </p:cNvSpPr>
          <p:nvPr>
            <p:ph type="body" idx="1"/>
          </p:nvPr>
        </p:nvSpPr>
        <p:spPr>
          <a:xfrm>
            <a:off x="3429000" y="1828800"/>
            <a:ext cx="4873625" cy="2287588"/>
          </a:xfrm>
        </p:spPr>
        <p:txBody>
          <a:bodyPr/>
          <a:lstStyle/>
          <a:p>
            <a:r>
              <a:rPr lang="en-US" sz="2500" dirty="0"/>
              <a:t>Science at the time thought cholera air born.</a:t>
            </a:r>
          </a:p>
          <a:p>
            <a:r>
              <a:rPr lang="en-US" sz="2500" dirty="0"/>
              <a:t>Within 3 days, 83 deaths.</a:t>
            </a:r>
          </a:p>
          <a:p>
            <a:r>
              <a:rPr lang="en-US" sz="2500" dirty="0"/>
              <a:t>Dr. Snow thought the cause contaminated water.</a:t>
            </a:r>
          </a:p>
        </p:txBody>
      </p:sp>
      <p:pic>
        <p:nvPicPr>
          <p:cNvPr id="151560" name="Picture 8" descr="John_Snow_memorial_and_pub"/>
          <p:cNvPicPr>
            <a:picLocks noChangeAspect="1" noChangeArrowheads="1"/>
          </p:cNvPicPr>
          <p:nvPr/>
        </p:nvPicPr>
        <p:blipFill>
          <a:blip r:embed="rId4" cstate="print"/>
          <a:srcRect/>
          <a:stretch>
            <a:fillRect/>
          </a:stretch>
        </p:blipFill>
        <p:spPr bwMode="auto">
          <a:xfrm>
            <a:off x="6629400" y="4191000"/>
            <a:ext cx="1600200" cy="2133600"/>
          </a:xfrm>
          <a:prstGeom prst="rect">
            <a:avLst/>
          </a:prstGeom>
          <a:noFill/>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dirty="0"/>
              <a:t>Snow’s map of London</a:t>
            </a:r>
          </a:p>
        </p:txBody>
      </p:sp>
      <p:pic>
        <p:nvPicPr>
          <p:cNvPr id="4" name="Picture 3" descr="snowsmap.jpg"/>
          <p:cNvPicPr>
            <a:picLocks noChangeAspect="1"/>
          </p:cNvPicPr>
          <p:nvPr/>
        </p:nvPicPr>
        <p:blipFill>
          <a:blip r:embed="rId3" cstate="print"/>
          <a:stretch>
            <a:fillRect/>
          </a:stretch>
        </p:blipFill>
        <p:spPr>
          <a:xfrm>
            <a:off x="2286000" y="1828800"/>
            <a:ext cx="4887468" cy="4024287"/>
          </a:xfrm>
          <a:prstGeom prst="rect">
            <a:avLst/>
          </a:prstGeom>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sz="3200" dirty="0"/>
              <a:t>Snow and cholera epidemic</a:t>
            </a:r>
            <a:br>
              <a:rPr lang="en-US" sz="3200" dirty="0"/>
            </a:br>
            <a:r>
              <a:rPr lang="en-US" sz="3200" dirty="0"/>
              <a:t>London - 1854</a:t>
            </a:r>
          </a:p>
        </p:txBody>
      </p:sp>
      <p:sp>
        <p:nvSpPr>
          <p:cNvPr id="122883" name="Rectangle 3"/>
          <p:cNvSpPr>
            <a:spLocks noGrp="1" noChangeArrowheads="1"/>
          </p:cNvSpPr>
          <p:nvPr>
            <p:ph type="body" idx="1"/>
          </p:nvPr>
        </p:nvSpPr>
        <p:spPr/>
        <p:txBody>
          <a:bodyPr/>
          <a:lstStyle/>
          <a:p>
            <a:pPr marL="552450" indent="-552450">
              <a:lnSpc>
                <a:spcPct val="80000"/>
              </a:lnSpc>
              <a:spcBef>
                <a:spcPct val="50000"/>
              </a:spcBef>
            </a:pPr>
            <a:r>
              <a:rPr lang="en-US" sz="2100" dirty="0"/>
              <a:t>He used a </a:t>
            </a:r>
            <a:r>
              <a:rPr lang="en-US" sz="2100" b="1" dirty="0"/>
              <a:t>visual tool </a:t>
            </a:r>
            <a:r>
              <a:rPr lang="en-US" sz="2100" dirty="0"/>
              <a:t>to not only help him in his research but to communicate the idea to those in power, who could do something about it.</a:t>
            </a:r>
          </a:p>
          <a:p>
            <a:pPr marL="552450" indent="-552450">
              <a:lnSpc>
                <a:spcPct val="80000"/>
              </a:lnSpc>
            </a:pPr>
            <a:endParaRPr lang="en-US" sz="1900" dirty="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lstStyle/>
          <a:p>
            <a:r>
              <a:rPr lang="en-US" dirty="0"/>
              <a:t>Controls vs. Displays</a:t>
            </a:r>
          </a:p>
        </p:txBody>
      </p:sp>
      <p:sp>
        <p:nvSpPr>
          <p:cNvPr id="320515" name="Rectangle 3"/>
          <p:cNvSpPr>
            <a:spLocks noGrp="1" noChangeArrowheads="1"/>
          </p:cNvSpPr>
          <p:nvPr>
            <p:ph type="body" idx="1"/>
          </p:nvPr>
        </p:nvSpPr>
        <p:spPr/>
        <p:txBody>
          <a:bodyPr/>
          <a:lstStyle/>
          <a:p>
            <a:pPr>
              <a:lnSpc>
                <a:spcPct val="80000"/>
              </a:lnSpc>
            </a:pPr>
            <a:r>
              <a:rPr lang="en-US" sz="2500" dirty="0"/>
              <a:t>A visual </a:t>
            </a:r>
            <a:r>
              <a:rPr lang="en-US" sz="2500" b="1" dirty="0">
                <a:solidFill>
                  <a:srgbClr val="0033CC"/>
                </a:solidFill>
              </a:rPr>
              <a:t>display</a:t>
            </a:r>
            <a:r>
              <a:rPr lang="en-US" sz="2500" dirty="0"/>
              <a:t> relates information and data to employees in the area. For example, charts showing the monthly revenues of the company or a graphic depicting a certain type of quality issue that group members should be aware of. </a:t>
            </a:r>
          </a:p>
          <a:p>
            <a:pPr>
              <a:lnSpc>
                <a:spcPct val="80000"/>
              </a:lnSpc>
            </a:pPr>
            <a:r>
              <a:rPr lang="en-US" sz="2500" dirty="0"/>
              <a:t>A visual </a:t>
            </a:r>
            <a:r>
              <a:rPr lang="en-US" sz="2500" b="1" dirty="0">
                <a:solidFill>
                  <a:srgbClr val="0033CC"/>
                </a:solidFill>
              </a:rPr>
              <a:t>control</a:t>
            </a:r>
            <a:r>
              <a:rPr lang="en-US" sz="2500" dirty="0"/>
              <a:t> is intended to actually control or guide the action of the group members. Examples of controls are readily apparent in society: stop signs, handicap parking signs, no smoking signs, etc. </a:t>
            </a:r>
          </a:p>
        </p:txBody>
      </p:sp>
      <p:sp>
        <p:nvSpPr>
          <p:cNvPr id="320516" name="Text Box 4"/>
          <p:cNvSpPr txBox="1">
            <a:spLocks noChangeArrowheads="1"/>
          </p:cNvSpPr>
          <p:nvPr/>
        </p:nvSpPr>
        <p:spPr bwMode="auto">
          <a:xfrm>
            <a:off x="288925" y="6356350"/>
            <a:ext cx="1517650" cy="274638"/>
          </a:xfrm>
          <a:prstGeom prst="rect">
            <a:avLst/>
          </a:prstGeom>
          <a:noFill/>
          <a:ln w="9525">
            <a:noFill/>
            <a:miter lim="800000"/>
            <a:headEnd/>
            <a:tailEnd/>
          </a:ln>
          <a:effectLst/>
        </p:spPr>
        <p:txBody>
          <a:bodyPr wrap="none">
            <a:spAutoFit/>
          </a:bodyPr>
          <a:lstStyle/>
          <a:p>
            <a:r>
              <a:rPr lang="en-US" sz="1200" dirty="0"/>
              <a:t>www.mamtc.com</a:t>
            </a:r>
          </a:p>
        </p:txBody>
      </p:sp>
    </p:spTree>
    <p:extLst>
      <p:ext uri="{BB962C8B-B14F-4D97-AF65-F5344CB8AC3E}">
        <p14:creationId xmlns:p14="http://schemas.microsoft.com/office/powerpoint/2010/main" val="26873724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dirty="0"/>
              <a:t>Visibility Objectives</a:t>
            </a:r>
          </a:p>
        </p:txBody>
      </p:sp>
      <p:sp>
        <p:nvSpPr>
          <p:cNvPr id="193539" name="Rectangle 3"/>
          <p:cNvSpPr>
            <a:spLocks noGrp="1" noChangeArrowheads="1"/>
          </p:cNvSpPr>
          <p:nvPr>
            <p:ph type="body" idx="1"/>
          </p:nvPr>
        </p:nvSpPr>
        <p:spPr/>
        <p:txBody>
          <a:bodyPr/>
          <a:lstStyle/>
          <a:p>
            <a:pPr>
              <a:lnSpc>
                <a:spcPct val="90000"/>
              </a:lnSpc>
            </a:pPr>
            <a:r>
              <a:rPr lang="en-US" dirty="0"/>
              <a:t>Determine activity</a:t>
            </a:r>
          </a:p>
          <a:p>
            <a:pPr>
              <a:lnSpc>
                <a:spcPct val="90000"/>
              </a:lnSpc>
            </a:pPr>
            <a:r>
              <a:rPr lang="en-US" dirty="0" smtClean="0"/>
              <a:t>Communicate</a:t>
            </a:r>
            <a:endParaRPr lang="en-US" dirty="0"/>
          </a:p>
          <a:p>
            <a:pPr>
              <a:lnSpc>
                <a:spcPct val="90000"/>
              </a:lnSpc>
            </a:pPr>
            <a:r>
              <a:rPr lang="en-US" dirty="0"/>
              <a:t>Verify status </a:t>
            </a:r>
            <a:endParaRPr lang="en-US" dirty="0" smtClean="0"/>
          </a:p>
          <a:p>
            <a:pPr>
              <a:lnSpc>
                <a:spcPct val="90000"/>
              </a:lnSpc>
            </a:pPr>
            <a:r>
              <a:rPr lang="en-US" dirty="0" smtClean="0"/>
              <a:t>Determine </a:t>
            </a:r>
            <a:r>
              <a:rPr lang="en-US" dirty="0"/>
              <a:t>and influence morale and team spirit</a:t>
            </a:r>
          </a:p>
          <a:p>
            <a:pPr>
              <a:lnSpc>
                <a:spcPct val="90000"/>
              </a:lnSpc>
            </a:pPr>
            <a:endParaRPr lang="en-US" dirty="0"/>
          </a:p>
        </p:txBody>
      </p:sp>
      <p:pic>
        <p:nvPicPr>
          <p:cNvPr id="193540" name="Picture 4" descr="eyes"/>
          <p:cNvPicPr>
            <a:picLocks noChangeAspect="1" noChangeArrowheads="1"/>
          </p:cNvPicPr>
          <p:nvPr/>
        </p:nvPicPr>
        <p:blipFill>
          <a:blip r:embed="rId3" cstate="print"/>
          <a:srcRect/>
          <a:stretch>
            <a:fillRect/>
          </a:stretch>
        </p:blipFill>
        <p:spPr bwMode="auto">
          <a:xfrm>
            <a:off x="7086600" y="533400"/>
            <a:ext cx="1600200" cy="1377950"/>
          </a:xfrm>
          <a:prstGeom prst="rect">
            <a:avLst/>
          </a:prstGeom>
          <a:noFill/>
        </p:spPr>
      </p:pic>
      <p:sp>
        <p:nvSpPr>
          <p:cNvPr id="193541" name="Text Box 5"/>
          <p:cNvSpPr txBox="1">
            <a:spLocks noChangeArrowheads="1"/>
          </p:cNvSpPr>
          <p:nvPr/>
        </p:nvSpPr>
        <p:spPr bwMode="auto">
          <a:xfrm>
            <a:off x="288925" y="6280150"/>
            <a:ext cx="5205413" cy="366713"/>
          </a:xfrm>
          <a:prstGeom prst="rect">
            <a:avLst/>
          </a:prstGeom>
          <a:noFill/>
          <a:ln w="9525">
            <a:noFill/>
            <a:miter lim="800000"/>
            <a:headEnd/>
            <a:tailEnd/>
          </a:ln>
          <a:effectLst/>
        </p:spPr>
        <p:txBody>
          <a:bodyPr wrap="none">
            <a:spAutoFit/>
          </a:bodyPr>
          <a:lstStyle/>
          <a:p>
            <a:r>
              <a:rPr lang="en-US" sz="1200" dirty="0"/>
              <a:t>Forsberg, Mooz, and Cotterman:</a:t>
            </a:r>
            <a:r>
              <a:rPr lang="en-US" dirty="0"/>
              <a:t> </a:t>
            </a:r>
            <a:r>
              <a:rPr lang="en-US" sz="1200" dirty="0"/>
              <a:t>Visualizing Project Management</a:t>
            </a:r>
          </a:p>
        </p:txBody>
      </p:sp>
    </p:spTree>
    <p:extLst>
      <p:ext uri="{BB962C8B-B14F-4D97-AF65-F5344CB8AC3E}">
        <p14:creationId xmlns:p14="http://schemas.microsoft.com/office/powerpoint/2010/main" val="144106126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dirty="0"/>
              <a:t>Basic Assumptions</a:t>
            </a:r>
          </a:p>
        </p:txBody>
      </p:sp>
      <p:sp>
        <p:nvSpPr>
          <p:cNvPr id="134147" name="Rectangle 3"/>
          <p:cNvSpPr>
            <a:spLocks noGrp="1" noChangeArrowheads="1"/>
          </p:cNvSpPr>
          <p:nvPr>
            <p:ph type="body" idx="1"/>
          </p:nvPr>
        </p:nvSpPr>
        <p:spPr/>
        <p:txBody>
          <a:bodyPr/>
          <a:lstStyle/>
          <a:p>
            <a:pPr>
              <a:lnSpc>
                <a:spcPct val="80000"/>
              </a:lnSpc>
            </a:pPr>
            <a:r>
              <a:rPr lang="en-US" sz="2800" dirty="0" smtClean="0"/>
              <a:t>Visual </a:t>
            </a:r>
            <a:r>
              <a:rPr lang="en-US" sz="2800" dirty="0"/>
              <a:t>monitoring tools might be part of a new way to manage the project and thus involve </a:t>
            </a:r>
            <a:r>
              <a:rPr lang="en-US" sz="2800" dirty="0">
                <a:solidFill>
                  <a:srgbClr val="006699"/>
                </a:solidFill>
              </a:rPr>
              <a:t>change</a:t>
            </a:r>
            <a:r>
              <a:rPr lang="en-US" sz="2800" dirty="0" smtClean="0"/>
              <a:t>.</a:t>
            </a:r>
            <a:br>
              <a:rPr lang="en-US" sz="2800" dirty="0" smtClean="0"/>
            </a:br>
            <a:endParaRPr lang="en-US" sz="2800" dirty="0"/>
          </a:p>
          <a:p>
            <a:pPr>
              <a:lnSpc>
                <a:spcPct val="80000"/>
              </a:lnSpc>
            </a:pPr>
            <a:r>
              <a:rPr lang="en-US" sz="2800" dirty="0"/>
              <a:t>Visuals are important because they enforce a </a:t>
            </a:r>
            <a:r>
              <a:rPr lang="en-US" sz="2800" dirty="0">
                <a:solidFill>
                  <a:srgbClr val="006699"/>
                </a:solidFill>
              </a:rPr>
              <a:t>disciplined</a:t>
            </a:r>
            <a:r>
              <a:rPr lang="en-US" sz="2800" dirty="0"/>
              <a:t> focus and adherence to the process.</a:t>
            </a:r>
          </a:p>
        </p:txBody>
      </p:sp>
      <p:pic>
        <p:nvPicPr>
          <p:cNvPr id="134148" name="Picture 4" descr="foundation"/>
          <p:cNvPicPr>
            <a:picLocks noChangeAspect="1" noChangeArrowheads="1"/>
          </p:cNvPicPr>
          <p:nvPr/>
        </p:nvPicPr>
        <p:blipFill>
          <a:blip r:embed="rId3" cstate="print"/>
          <a:srcRect/>
          <a:stretch>
            <a:fillRect/>
          </a:stretch>
        </p:blipFill>
        <p:spPr bwMode="auto">
          <a:xfrm>
            <a:off x="6781800" y="381000"/>
            <a:ext cx="1905000" cy="1425575"/>
          </a:xfrm>
          <a:prstGeom prst="rect">
            <a:avLst/>
          </a:prstGeom>
          <a:noFill/>
        </p:spPr>
      </p:pic>
      <p:sp>
        <p:nvSpPr>
          <p:cNvPr id="134149" name="Text Box 5"/>
          <p:cNvSpPr txBox="1">
            <a:spLocks noChangeArrowheads="1"/>
          </p:cNvSpPr>
          <p:nvPr/>
        </p:nvSpPr>
        <p:spPr bwMode="auto">
          <a:xfrm>
            <a:off x="288925" y="6356350"/>
            <a:ext cx="1708150" cy="274638"/>
          </a:xfrm>
          <a:prstGeom prst="rect">
            <a:avLst/>
          </a:prstGeom>
          <a:noFill/>
          <a:ln w="9525">
            <a:noFill/>
            <a:miter lim="800000"/>
            <a:headEnd/>
            <a:tailEnd/>
          </a:ln>
          <a:effectLst/>
        </p:spPr>
        <p:txBody>
          <a:bodyPr wrap="none">
            <a:spAutoFit/>
          </a:bodyPr>
          <a:lstStyle/>
          <a:p>
            <a:r>
              <a:rPr lang="en-US" sz="1200" dirty="0"/>
              <a:t>Nebraska MEP/Lean</a:t>
            </a:r>
          </a:p>
        </p:txBody>
      </p:sp>
    </p:spTree>
    <p:extLst>
      <p:ext uri="{BB962C8B-B14F-4D97-AF65-F5344CB8AC3E}">
        <p14:creationId xmlns:p14="http://schemas.microsoft.com/office/powerpoint/2010/main" val="676443915"/>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Visual Communication for Project Managers&amp;quot;&quot;/&gt;&lt;property id=&quot;20307&quot; value=&quot;256&quot;/&gt;&lt;/object&gt;&lt;object type=&quot;3&quot; unique_id=&quot;10005&quot;&gt;&lt;property id=&quot;20148&quot; value=&quot;5&quot;/&gt;&lt;property id=&quot;20300&quot; value=&quot;Slide 2 - &amp;quot;Who’s Here Today?&amp;quot;&quot;/&gt;&lt;property id=&quot;20307&quot; value=&quot;273&quot;/&gt;&lt;/object&gt;&lt;object type=&quot;3&quot; unique_id=&quot;10006&quot;&gt;&lt;property id=&quot;20148&quot; value=&quot;5&quot;/&gt;&lt;property id=&quot;20300&quot; value=&quot;Slide 3 - &amp;quot;Keep the Main Thing the Main Thing&amp;quot;&quot;/&gt;&lt;property id=&quot;20307&quot; value=&quot;285&quot;/&gt;&lt;/object&gt;&lt;object type=&quot;3&quot; unique_id=&quot;10007&quot;&gt;&lt;property id=&quot;20148&quot; value=&quot;5&quot;/&gt;&lt;property id=&quot;20300&quot; value=&quot;Slide 4 - &amp;quot;Listening to your requirements&amp;quot;&quot;/&gt;&lt;property id=&quot;20307&quot; value=&quot;393&quot;/&gt;&lt;/object&gt;&lt;object type=&quot;3&quot; unique_id=&quot;10008&quot;&gt;&lt;property id=&quot;20148&quot; value=&quot;5&quot;/&gt;&lt;property id=&quot;20300&quot; value=&quot;Slide 5 - &amp;quot;(Sort of) Glad to Meet You&amp;quot;&quot;/&gt;&lt;property id=&quot;20307&quot; value=&quot;420&quot;/&gt;&lt;/object&gt;&lt;object type=&quot;3&quot; unique_id=&quot;10009&quot;&gt;&lt;property id=&quot;20148&quot; value=&quot;5&quot;/&gt;&lt;property id=&quot;20300&quot; value=&quot;Slide 6 - &amp;quot;Debriefing&amp;quot;&quot;/&gt;&lt;property id=&quot;20307&quot; value=&quot;421&quot;/&gt;&lt;/object&gt;&lt;object type=&quot;3&quot; unique_id=&quot;10010&quot;&gt;&lt;property id=&quot;20148&quot; value=&quot;5&quot;/&gt;&lt;property id=&quot;20300&quot; value=&quot;Slide 7 - &amp;quot;Today’s Class (or any project)&amp;quot;&quot;/&gt;&lt;property id=&quot;20307&quot; value=&quot;284&quot;/&gt;&lt;/object&gt;&lt;object type=&quot;3&quot; unique_id=&quot;10011&quot;&gt;&lt;property id=&quot;20148&quot; value=&quot;5&quot;/&gt;&lt;property id=&quot;20300&quot; value=&quot;Slide 8 - &amp;quot;WHAT?&amp;quot;&quot;/&gt;&lt;property id=&quot;20307&quot; value=&quot;394&quot;/&gt;&lt;/object&gt;&lt;object type=&quot;3&quot; unique_id=&quot;10012&quot;&gt;&lt;property id=&quot;20148&quot; value=&quot;5&quot;/&gt;&lt;property id=&quot;20300&quot; value=&quot;Slide 9 - &amp;quot;What needs to be communicated from the project manager to others?&amp;quot;&quot;/&gt;&lt;property id=&quot;20307&quot; value=&quot;443&quot;/&gt;&lt;/object&gt;&lt;object type=&quot;3&quot; unique_id=&quot;10013&quot;&gt;&lt;property id=&quot;20148&quot; value=&quot;5&quot;/&gt;&lt;property id=&quot;20300&quot; value=&quot;Slide 10 - &amp;quot;What needs to be communicated from the project manager to others?&amp;quot;&quot;/&gt;&lt;property id=&quot;20307&quot; value=&quot;445&quot;/&gt;&lt;/object&gt;&lt;object type=&quot;3&quot; unique_id=&quot;10014&quot;&gt;&lt;property id=&quot;20148&quot; value=&quot;5&quot;/&gt;&lt;property id=&quot;20300&quot; value=&quot;Slide 11 - &amp;quot;What needs to be communicated from others to the Project Manager?&amp;quot;&quot;/&gt;&lt;property id=&quot;20307&quot; value=&quot;446&quot;/&gt;&lt;/object&gt;&lt;object type=&quot;3&quot; unique_id=&quot;10015&quot;&gt;&lt;property id=&quot;20148&quot; value=&quot;5&quot;/&gt;&lt;property id=&quot;20300&quot; value=&quot;Slide 12 - &amp;quot;What needs to be communicated from others to the Project Manager?&amp;quot;&quot;/&gt;&lt;property id=&quot;20307&quot; value=&quot;447&quot;/&gt;&lt;/object&gt;&lt;object type=&quot;3&quot; unique_id=&quot;10016&quot;&gt;&lt;property id=&quot;20148&quot; value=&quot;5&quot;/&gt;&lt;property id=&quot;20300&quot; value=&quot;Slide 13 - &amp;quot;What needs to be communicated from others to the Project Manager?&amp;quot;&quot;/&gt;&lt;property id=&quot;20307&quot; value=&quot;448&quot;/&gt;&lt;/object&gt;&lt;object type=&quot;3&quot; unique_id=&quot;10017&quot;&gt;&lt;property id=&quot;20148&quot; value=&quot;5&quot;/&gt;&lt;property id=&quot;20300&quot; value=&quot;Slide 14 - &amp;quot;Communication basics&amp;quot;&quot;/&gt;&lt;property id=&quot;20307&quot; value=&quot;449&quot;/&gt;&lt;/object&gt;&lt;object type=&quot;3&quot; unique_id=&quot;10018&quot;&gt;&lt;property id=&quot;20148&quot; value=&quot;5&quot;/&gt;&lt;property id=&quot;20300&quot; value=&quot;Slide 15 - &amp;quot;Communication Basics&amp;quot;&quot;/&gt;&lt;property id=&quot;20307&quot; value=&quot;450&quot;/&gt;&lt;/object&gt;&lt;object type=&quot;3&quot; unique_id=&quot;10019&quot;&gt;&lt;property id=&quot;20148&quot; value=&quot;5&quot;/&gt;&lt;property id=&quot;20300&quot; value=&quot;Slide 16 - &amp;quot;Communication Basics&amp;quot;&quot;/&gt;&lt;property id=&quot;20307&quot; value=&quot;451&quot;/&gt;&lt;/object&gt;&lt;object type=&quot;3&quot; unique_id=&quot;10020&quot;&gt;&lt;property id=&quot;20148&quot; value=&quot;5&quot;/&gt;&lt;property id=&quot;20300&quot; value=&quot;Slide 17 - &amp;quot;Communication Basics&amp;quot;&quot;/&gt;&lt;property id=&quot;20307&quot; value=&quot;452&quot;/&gt;&lt;/object&gt;&lt;object type=&quot;3&quot; unique_id=&quot;10021&quot;&gt;&lt;property id=&quot;20148&quot; value=&quot;5&quot;/&gt;&lt;property id=&quot;20300&quot; value=&quot;Slide 18 - &amp;quot;An experiment&amp;quot;&quot;/&gt;&lt;property id=&quot;20307&quot; value=&quot;453&quot;/&gt;&lt;/object&gt;&lt;object type=&quot;3&quot; unique_id=&quot;10022&quot;&gt;&lt;property id=&quot;20148&quot; value=&quot;5&quot;/&gt;&lt;property id=&quot;20300&quot; value=&quot;Slide 19 - &amp;quot;The experiment continued&amp;quot;&quot;/&gt;&lt;property id=&quot;20307&quot; value=&quot;454&quot;/&gt;&lt;/object&gt;&lt;object type=&quot;3&quot; unique_id=&quot;10023&quot;&gt;&lt;property id=&quot;20148&quot; value=&quot;5&quot;/&gt;&lt;property id=&quot;20300&quot; value=&quot;Slide 20 - &amp;quot;Communication Channels&amp;quot;&quot;/&gt;&lt;property id=&quot;20307&quot; value=&quot;455&quot;/&gt;&lt;/object&gt;&lt;object type=&quot;3&quot; unique_id=&quot;10024&quot;&gt;&lt;property id=&quot;20148&quot; value=&quot;5&quot;/&gt;&lt;property id=&quot;20300&quot; value=&quot;Slide 21 - &amp;quot;Communication Channels&amp;quot;&quot;/&gt;&lt;property id=&quot;20307&quot; value=&quot;456&quot;/&gt;&lt;/object&gt;&lt;object type=&quot;3&quot; unique_id=&quot;10025&quot;&gt;&lt;property id=&quot;20148&quot; value=&quot;5&quot;/&gt;&lt;property id=&quot;20300&quot; value=&quot;Slide 24 - &amp;quot;Crucial Conversations&amp;quot;&quot;/&gt;&lt;property id=&quot;20307&quot; value=&quot;457&quot;/&gt;&lt;/object&gt;&lt;object type=&quot;3&quot; unique_id=&quot;10026&quot;&gt;&lt;property id=&quot;20148&quot; value=&quot;5&quot;/&gt;&lt;property id=&quot;20300&quot; value=&quot;Slide 26 - &amp;quot;Crucial Conversations&amp;quot;&quot;/&gt;&lt;property id=&quot;20307&quot; value=&quot;464&quot;/&gt;&lt;/object&gt;&lt;object type=&quot;3&quot; unique_id=&quot;10027&quot;&gt;&lt;property id=&quot;20148&quot; value=&quot;5&quot;/&gt;&lt;property id=&quot;20300&quot; value=&quot;Slide 25 - &amp;quot;Taking the Emotion out of Emotional Conversations&amp;quot;&quot;/&gt;&lt;property id=&quot;20307&quot; value=&quot;491&quot;/&gt;&lt;/object&gt;&lt;object type=&quot;3&quot; unique_id=&quot;10028&quot;&gt;&lt;property id=&quot;20148&quot; value=&quot;5&quot;/&gt;&lt;property id=&quot;20300&quot; value=&quot;Slide 27 - &amp;quot;Dealing with Accidental Project Sponsors&amp;quot;&quot;/&gt;&lt;property id=&quot;20307&quot; value=&quot;490&quot;/&gt;&lt;/object&gt;&lt;object type=&quot;3&quot; unique_id=&quot;10029&quot;&gt;&lt;property id=&quot;20148&quot; value=&quot;5&quot;/&gt;&lt;property id=&quot;20300&quot; value=&quot;Slide 28 - &amp;quot;Too much communication&amp;quot;&quot;/&gt;&lt;property id=&quot;20307&quot; value=&quot;463&quot;/&gt;&lt;/object&gt;&lt;object type=&quot;3&quot; unique_id=&quot;10030&quot;&gt;&lt;property id=&quot;20148&quot; value=&quot;5&quot;/&gt;&lt;property id=&quot;20300&quot; value=&quot;Slide 29 - &amp;quot;Review&amp;quot;&quot;/&gt;&lt;property id=&quot;20307&quot; value=&quot;484&quot;/&gt;&lt;/object&gt;&lt;object type=&quot;3&quot; unique_id=&quot;10031&quot;&gt;&lt;property id=&quot;20148&quot; value=&quot;5&quot;/&gt;&lt;property id=&quot;20300&quot; value=&quot;Slide 30 - &amp;quot;WHO?&amp;quot;&quot;/&gt;&lt;property id=&quot;20307&quot; value=&quot;442&quot;/&gt;&lt;/object&gt;&lt;object type=&quot;3&quot; unique_id=&quot;10032&quot;&gt;&lt;property id=&quot;20148&quot; value=&quot;5&quot;/&gt;&lt;property id=&quot;20300&quot; value=&quot;Slide 31 - &amp;quot;Communication Channels&amp;quot;&quot;/&gt;&lt;property id=&quot;20307&quot; value=&quot;392&quot;/&gt;&lt;/object&gt;&lt;object type=&quot;3&quot; unique_id=&quot;10033&quot;&gt;&lt;property id=&quot;20148&quot; value=&quot;5&quot;/&gt;&lt;property id=&quot;20300&quot; value=&quot;Slide 32 - &amp;quot;Developing the Team&amp;quot;&quot;/&gt;&lt;property id=&quot;20307&quot; value=&quot;385&quot;/&gt;&lt;/object&gt;&lt;object type=&quot;3&quot; unique_id=&quot;10034&quot;&gt;&lt;property id=&quot;20148&quot; value=&quot;5&quot;/&gt;&lt;property id=&quot;20300&quot; value=&quot;Slide 33 - &amp;quot;Who?&amp;quot;&quot;/&gt;&lt;property id=&quot;20307&quot; value=&quot;348&quot;/&gt;&lt;/object&gt;&lt;object type=&quot;3&quot; unique_id=&quot;10035&quot;&gt;&lt;property id=&quot;20148&quot; value=&quot;5&quot;/&gt;&lt;property id=&quot;20300&quot; value=&quot;Slide 34&quot;/&gt;&lt;property id=&quot;20307&quot; value=&quot;419&quot;/&gt;&lt;/object&gt;&lt;object type=&quot;3&quot; unique_id=&quot;10036&quot;&gt;&lt;property id=&quot;20148&quot; value=&quot;5&quot;/&gt;&lt;property id=&quot;20300&quot; value=&quot;Slide 35 - &amp;quot;Project Stakeholders&amp;quot;&quot;/&gt;&lt;property id=&quot;20307&quot; value=&quot;353&quot;/&gt;&lt;/object&gt;&lt;object type=&quot;3&quot; unique_id=&quot;10037&quot;&gt;&lt;property id=&quot;20148&quot; value=&quot;5&quot;/&gt;&lt;property id=&quot;20300&quot; value=&quot;Slide 36 - &amp;quot;Project Stakeholders&amp;quot;&quot;/&gt;&lt;property id=&quot;20307&quot; value=&quot;354&quot;/&gt;&lt;/object&gt;&lt;object type=&quot;3&quot; unique_id=&quot;10038&quot;&gt;&lt;property id=&quot;20148&quot; value=&quot;5&quot;/&gt;&lt;property id=&quot;20300&quot; value=&quot;Slide 37 - &amp;quot;Other Stakeholders&amp;quot;&quot;/&gt;&lt;property id=&quot;20307&quot; value=&quot;356&quot;/&gt;&lt;/object&gt;&lt;object type=&quot;3&quot; unique_id=&quot;10039&quot;&gt;&lt;property id=&quot;20148&quot; value=&quot;5&quot;/&gt;&lt;property id=&quot;20300&quot; value=&quot;Slide 38 - &amp;quot;Using Emotional Intelligence&amp;quot;&quot;/&gt;&lt;property id=&quot;20307&quot; value=&quot;403&quot;/&gt;&lt;/object&gt;&lt;object type=&quot;3&quot; unique_id=&quot;10040&quot;&gt;&lt;property id=&quot;20148&quot; value=&quot;5&quot;/&gt;&lt;property id=&quot;20300&quot; value=&quot;Slide 39 - &amp;quot;WHY?&amp;quot;&quot;/&gt;&lt;property id=&quot;20307&quot; value=&quot;395&quot;/&gt;&lt;/object&gt;&lt;object type=&quot;3&quot; unique_id=&quot;10041&quot;&gt;&lt;property id=&quot;20148&quot; value=&quot;5&quot;/&gt;&lt;property id=&quot;20300&quot; value=&quot;Slide 40 - &amp;quot;Why plan?&amp;quot;&quot;/&gt;&lt;property id=&quot;20307&quot; value=&quot;349&quot;/&gt;&lt;/object&gt;&lt;object type=&quot;3&quot; unique_id=&quot;10042&quot;&gt;&lt;property id=&quot;20148&quot; value=&quot;5&quot;/&gt;&lt;property id=&quot;20300&quot; value=&quot;Slide 41 - &amp;quot;WHEN? WHERE?&amp;quot;&quot;/&gt;&lt;property id=&quot;20307&quot; value=&quot;396&quot;/&gt;&lt;/object&gt;&lt;object type=&quot;3&quot; unique_id=&quot;10043&quot;&gt;&lt;property id=&quot;20148&quot; value=&quot;5&quot;/&gt;&lt;property id=&quot;20300&quot; value=&quot;Slide 42 - &amp;quot;When? Where?&amp;quot;&quot;/&gt;&lt;property id=&quot;20307&quot; value=&quot;350&quot;/&gt;&lt;/object&gt;&lt;object type=&quot;3&quot; unique_id=&quot;10044&quot;&gt;&lt;property id=&quot;20148&quot; value=&quot;5&quot;/&gt;&lt;property id=&quot;20300&quot; value=&quot;Slide 43 - &amp;quot;Another Matrix&amp;quot;&quot;/&gt;&lt;property id=&quot;20307&quot; value=&quot;439&quot;/&gt;&lt;/object&gt;&lt;object type=&quot;3&quot; unique_id=&quot;10045&quot;&gt;&lt;property id=&quot;20148&quot; value=&quot;5&quot;/&gt;&lt;property id=&quot;20300&quot; value=&quot;Slide 44 - &amp;quot;Exercise&amp;quot;&quot;/&gt;&lt;property id=&quot;20307&quot; value=&quot;462&quot;/&gt;&lt;/object&gt;&lt;object type=&quot;3&quot; unique_id=&quot;10046&quot;&gt;&lt;property id=&quot;20148&quot; value=&quot;5&quot;/&gt;&lt;property id=&quot;20300&quot; value=&quot;Slide 45 - &amp;quot;HOW?&amp;quot;&quot;/&gt;&lt;property id=&quot;20307&quot; value=&quot;397&quot;/&gt;&lt;/object&gt;&lt;object type=&quot;3&quot; unique_id=&quot;10047&quot;&gt;&lt;property id=&quot;20148&quot; value=&quot;5&quot;/&gt;&lt;property id=&quot;20300&quot; value=&quot;Slide 46 - &amp;quot;Communication is a big topic&amp;quot;&quot;/&gt;&lt;property id=&quot;20307&quot; value=&quot;426&quot;/&gt;&lt;/object&gt;&lt;object type=&quot;3&quot; unique_id=&quot;10048&quot;&gt;&lt;property id=&quot;20148&quot; value=&quot;5&quot;/&gt;&lt;property id=&quot;20300&quot; value=&quot;Slide 47 - &amp;quot;When would you use …  &amp;quot;&quot;/&gt;&lt;property id=&quot;20307&quot; value=&quot;470&quot;/&gt;&lt;/object&gt;&lt;object type=&quot;3&quot; unique_id=&quot;10049&quot;&gt;&lt;property id=&quot;20148&quot; value=&quot;5&quot;/&gt;&lt;property id=&quot;20300&quot; value=&quot;Slide 48 - &amp;quot;When would you use …  &amp;quot;&quot;/&gt;&lt;property id=&quot;20307&quot; value=&quot;428&quot;/&gt;&lt;/object&gt;&lt;object type=&quot;3&quot; unique_id=&quot;10050&quot;&gt;&lt;property id=&quot;20148&quot; value=&quot;5&quot;/&gt;&lt;property id=&quot;20300&quot; value=&quot;Slide 49 - &amp;quot;When would you use …  &amp;quot;&quot;/&gt;&lt;property id=&quot;20307&quot; value=&quot;429&quot;/&gt;&lt;/object&gt;&lt;object type=&quot;3&quot; unique_id=&quot;10051&quot;&gt;&lt;property id=&quot;20148&quot; value=&quot;5&quot;/&gt;&lt;property id=&quot;20300&quot; value=&quot;Slide 50 - &amp;quot;When would you use …  &amp;quot;&quot;/&gt;&lt;property id=&quot;20307&quot; value=&quot;430&quot;/&gt;&lt;/object&gt;&lt;object type=&quot;3&quot; unique_id=&quot;10052&quot;&gt;&lt;property id=&quot;20148&quot; value=&quot;5&quot;/&gt;&lt;property id=&quot;20300&quot; value=&quot;Slide 51 - &amp;quot;When would you use …  &amp;quot;&quot;/&gt;&lt;property id=&quot;20307&quot; value=&quot;431&quot;/&gt;&lt;/object&gt;&lt;object type=&quot;3&quot; unique_id=&quot;10053&quot;&gt;&lt;property id=&quot;20148&quot; value=&quot;5&quot;/&gt;&lt;property id=&quot;20300&quot; value=&quot;Slide 52 - &amp;quot;When would you use …  &amp;quot;&quot;/&gt;&lt;property id=&quot;20307&quot; value=&quot;432&quot;/&gt;&lt;/object&gt;&lt;object type=&quot;3&quot; unique_id=&quot;10054&quot;&gt;&lt;property id=&quot;20148&quot; value=&quot;5&quot;/&gt;&lt;property id=&quot;20300&quot; value=&quot;Slide 53 - &amp;quot;Communication Methods&amp;quot;&quot;/&gt;&lt;property id=&quot;20307&quot; value=&quot;405&quot;/&gt;&lt;/object&gt;&lt;object type=&quot;3&quot; unique_id=&quot;10055&quot;&gt;&lt;property id=&quot;20148&quot; value=&quot;5&quot;/&gt;&lt;property id=&quot;20300&quot; value=&quot;Slide 54 - &amp;quot;When would you use …&amp;quot;&quot;/&gt;&lt;property id=&quot;20307&quot; value=&quot;406&quot;/&gt;&lt;/object&gt;&lt;object type=&quot;3&quot; unique_id=&quot;10056&quot;&gt;&lt;property id=&quot;20148&quot; value=&quot;5&quot;/&gt;&lt;property id=&quot;20300&quot; value=&quot;Slide 55 - &amp;quot;When would you use …&amp;quot;&quot;/&gt;&lt;property id=&quot;20307&quot; value=&quot;407&quot;/&gt;&lt;/object&gt;&lt;object type=&quot;3&quot; unique_id=&quot;10057&quot;&gt;&lt;property id=&quot;20148&quot; value=&quot;5&quot;/&gt;&lt;property id=&quot;20300&quot; value=&quot;Slide 56 - &amp;quot;Key Points to Project Communication&amp;quot;&quot;/&gt;&lt;property id=&quot;20307&quot; value=&quot;467&quot;/&gt;&lt;/object&gt;&lt;object type=&quot;3&quot; unique_id=&quot;10058&quot;&gt;&lt;property id=&quot;20148&quot; value=&quot;5&quot;/&gt;&lt;property id=&quot;20300&quot; value=&quot;Slide 57 - &amp;quot;10 Tips for Effective Communication&amp;quot;&quot;/&gt;&lt;property id=&quot;20307&quot; value=&quot;468&quot;/&gt;&lt;/object&gt;&lt;object type=&quot;3&quot; unique_id=&quot;10059&quot;&gt;&lt;property id=&quot;20148&quot; value=&quot;5&quot;/&gt;&lt;property id=&quot;20300&quot; value=&quot;Slide 58 - &amp;quot;Remember the team&amp;quot;&quot;/&gt;&lt;property id=&quot;20307&quot; value=&quot;469&quot;/&gt;&lt;/object&gt;&lt;object type=&quot;3&quot; unique_id=&quot;10060&quot;&gt;&lt;property id=&quot;20148&quot; value=&quot;5&quot;/&gt;&lt;property id=&quot;20300&quot; value=&quot;Slide 59 - &amp;quot;Presentations&amp;quot;&quot;/&gt;&lt;property id=&quot;20307&quot; value=&quot;461&quot;/&gt;&lt;/object&gt;&lt;object type=&quot;3&quot; unique_id=&quot;10061&quot;&gt;&lt;property id=&quot;20148&quot; value=&quot;5&quot;/&gt;&lt;property id=&quot;20300&quot; value=&quot;Slide 60 - &amp;quot;Active Listening&amp;quot;&quot;/&gt;&lt;property id=&quot;20307&quot; value=&quot;408&quot;/&gt;&lt;/object&gt;&lt;object type=&quot;3&quot; unique_id=&quot;10062&quot;&gt;&lt;property id=&quot;20148&quot; value=&quot;5&quot;/&gt;&lt;property id=&quot;20300&quot; value=&quot;Slide 61 - &amp;quot;Customize Communication&amp;quot;&quot;/&gt;&lt;property id=&quot;20307&quot; value=&quot;352&quot;/&gt;&lt;/object&gt;&lt;object type=&quot;3&quot; unique_id=&quot;10063&quot;&gt;&lt;property id=&quot;20148&quot; value=&quot;5&quot;/&gt;&lt;property id=&quot;20300&quot; value=&quot;Slide 73 - &amp;quot;Review&amp;quot;&quot;/&gt;&lt;property id=&quot;20307&quot; value=&quot;486&quot;/&gt;&lt;/object&gt;&lt;object type=&quot;3&quot; unique_id=&quot;10064&quot;&gt;&lt;property id=&quot;20148&quot; value=&quot;5&quot;/&gt;&lt;property id=&quot;20300&quot; value=&quot;Slide 74 - &amp;quot;Visual Communication&amp;quot;&quot;/&gt;&lt;property id=&quot;20307&quot; value=&quot;400&quot;/&gt;&lt;/object&gt;&lt;object type=&quot;3&quot; unique_id=&quot;10065&quot;&gt;&lt;property id=&quot;20148&quot; value=&quot;5&quot;/&gt;&lt;property id=&quot;20300&quot; value=&quot;Slide 75 - &amp;quot;Controls vs. Displays&amp;quot;&quot;/&gt;&lt;property id=&quot;20307&quot; value=&quot;410&quot;/&gt;&lt;/object&gt;&lt;object type=&quot;3&quot; unique_id=&quot;10066&quot;&gt;&lt;property id=&quot;20148&quot; value=&quot;5&quot;/&gt;&lt;property id=&quot;20300&quot; value=&quot;Slide 76 - &amp;quot;Visibility Objectives&amp;quot;&quot;/&gt;&lt;property id=&quot;20307&quot; value=&quot;320&quot;/&gt;&lt;/object&gt;&lt;object type=&quot;3&quot; unique_id=&quot;10067&quot;&gt;&lt;property id=&quot;20148&quot; value=&quot;5&quot;/&gt;&lt;property id=&quot;20300&quot; value=&quot;Slide 77 - &amp;quot;Basic Assumptions&amp;quot;&quot;/&gt;&lt;property id=&quot;20307&quot; value=&quot;270&quot;/&gt;&lt;/object&gt;&lt;object type=&quot;3&quot; unique_id=&quot;10068&quot;&gt;&lt;property id=&quot;20148&quot; value=&quot;5&quot;/&gt;&lt;property id=&quot;20300&quot; value=&quot;Slide 78 - &amp;quot;Snow and cholera epidemic&amp;#x0D;&amp;#x0A;London - 1854&amp;quot;&quot;/&gt;&lt;property id=&quot;20307&quot; value=&quot;286&quot;/&gt;&lt;/object&gt;&lt;object type=&quot;3&quot; unique_id=&quot;10069&quot;&gt;&lt;property id=&quot;20148&quot; value=&quot;5&quot;/&gt;&lt;property id=&quot;20300&quot; value=&quot;Slide 79 - &amp;quot;Snow’s map of London&amp;quot;&quot;/&gt;&lt;property id=&quot;20307&quot; value=&quot;261&quot;/&gt;&lt;/object&gt;&lt;object type=&quot;3&quot; unique_id=&quot;10070&quot;&gt;&lt;property id=&quot;20148&quot; value=&quot;5&quot;/&gt;&lt;property id=&quot;20300&quot; value=&quot;Slide 80 - &amp;quot;Snow and cholera epidemic&amp;#x0D;&amp;#x0A;London - 1854&amp;quot;&quot;/&gt;&lt;property id=&quot;20307&quot; value=&quot;260&quot;/&gt;&lt;/object&gt;&lt;object type=&quot;3&quot; unique_id=&quot;10071&quot;&gt;&lt;property id=&quot;20148&quot; value=&quot;5&quot;/&gt;&lt;property id=&quot;20300&quot; value=&quot;Slide 81 - &amp;quot;Why Visuals?&amp;quot;&quot;/&gt;&lt;property id=&quot;20307&quot; value=&quot;277&quot;/&gt;&lt;/object&gt;&lt;object type=&quot;3&quot; unique_id=&quot;10072&quot;&gt;&lt;property id=&quot;20148&quot; value=&quot;5&quot;/&gt;&lt;property id=&quot;20300&quot; value=&quot;Slide 82 - &amp;quot;Where?&amp;quot;&quot;/&gt;&lt;property id=&quot;20307&quot; value=&quot;278&quot;/&gt;&lt;/object&gt;&lt;object type=&quot;3&quot; unique_id=&quot;10073&quot;&gt;&lt;property id=&quot;20148&quot; value=&quot;5&quot;/&gt;&lt;property id=&quot;20300&quot; value=&quot;Slide 83 - &amp;quot;The Big Chart&amp;quot;&quot;/&gt;&lt;property id=&quot;20307&quot; value=&quot;300&quot;/&gt;&lt;/object&gt;&lt;object type=&quot;3&quot; unique_id=&quot;10074&quot;&gt;&lt;property id=&quot;20148&quot; value=&quot;5&quot;/&gt;&lt;property id=&quot;20300&quot; value=&quot;Slide 84 - &amp;quot;The Big Chart&amp;quot;&quot;/&gt;&lt;property id=&quot;20307&quot; value=&quot;301&quot;/&gt;&lt;/object&gt;&lt;object type=&quot;3&quot; unique_id=&quot;10075&quot;&gt;&lt;property id=&quot;20148&quot; value=&quot;5&quot;/&gt;&lt;property id=&quot;20300&quot; value=&quot;Slide 85 - &amp;quot;The Big Chart&amp;quot;&quot;/&gt;&lt;property id=&quot;20307&quot; value=&quot;302&quot;/&gt;&lt;/object&gt;&lt;object type=&quot;3&quot; unique_id=&quot;10076&quot;&gt;&lt;property id=&quot;20148&quot; value=&quot;5&quot;/&gt;&lt;property id=&quot;20300&quot; value=&quot;Slide 86 - &amp;quot;What’s the problem?&amp;quot;&quot;/&gt;&lt;property id=&quot;20307&quot; value=&quot;310&quot;/&gt;&lt;/object&gt;&lt;object type=&quot;3&quot; unique_id=&quot;10077&quot;&gt;&lt;property id=&quot;20148&quot; value=&quot;5&quot;/&gt;&lt;property id=&quot;20300&quot; value=&quot;Slide 87 - &amp;quot;Would this slow you down?&amp;quot;&quot;/&gt;&lt;property id=&quot;20307&quot; value=&quot;465&quot;/&gt;&lt;/object&gt;&lt;object type=&quot;3&quot; unique_id=&quot;10078&quot;&gt;&lt;property id=&quot;20148&quot; value=&quot;5&quot;/&gt;&lt;property id=&quot;20300&quot; value=&quot;Slide 88 - &amp;quot;Would this slow you down?&amp;quot;&quot;/&gt;&lt;property id=&quot;20307&quot; value=&quot;466&quot;/&gt;&lt;/object&gt;&lt;object type=&quot;3&quot; unique_id=&quot;10079&quot;&gt;&lt;property id=&quot;20148&quot; value=&quot;5&quot;/&gt;&lt;property id=&quot;20300&quot; value=&quot;Slide 89 - &amp;quot;Questions to Ask&amp;#x0D;&amp;#x0A;(Low tech vs. High tech)&amp;quot;&quot;/&gt;&lt;property id=&quot;20307&quot; value=&quot;271&quot;/&gt;&lt;/object&gt;&lt;object type=&quot;3&quot; unique_id=&quot;10080&quot;&gt;&lt;property id=&quot;20148&quot; value=&quot;5&quot;/&gt;&lt;property id=&quot;20300&quot; value=&quot;Slide 90 - &amp;quot;Questions to Ask &amp;#x0D;&amp;#x0A;(Low tech vs. High tech)&amp;quot;&quot;/&gt;&lt;property id=&quot;20307&quot; value=&quot;272&quot;/&gt;&lt;/object&gt;&lt;object type=&quot;3&quot; unique_id=&quot;10081&quot;&gt;&lt;property id=&quot;20148&quot; value=&quot;5&quot;/&gt;&lt;property id=&quot;20300&quot; value=&quot;Slide 91 - &amp;quot;Measure the Right Thing&amp;quot;&quot;/&gt;&lt;property id=&quot;20307&quot; value=&quot;297&quot;/&gt;&lt;/object&gt;&lt;object type=&quot;3&quot; unique_id=&quot;10082&quot;&gt;&lt;property id=&quot;20148&quot; value=&quot;5&quot;/&gt;&lt;property id=&quot;20300&quot; value=&quot;Slide 92 - &amp;quot;How much?&amp;quot;&quot;/&gt;&lt;property id=&quot;20307&quot; value=&quot;279&quot;/&gt;&lt;/object&gt;&lt;object type=&quot;3&quot; unique_id=&quot;10083&quot;&gt;&lt;property id=&quot;20148&quot; value=&quot;5&quot;/&gt;&lt;property id=&quot;20300&quot; value=&quot;Slide 93 - &amp;quot;Is this project in trouble?&amp;quot;&quot;/&gt;&lt;property id=&quot;20307&quot; value=&quot;337&quot;/&gt;&lt;/object&gt;&lt;object type=&quot;3&quot; unique_id=&quot;10084&quot;&gt;&lt;property id=&quot;20148&quot; value=&quot;5&quot;/&gt;&lt;property id=&quot;20300&quot; value=&quot;Slide 94 - &amp;quot;Is this project in trouble?&amp;quot;&quot;/&gt;&lt;property id=&quot;20307&quot; value=&quot;338&quot;/&gt;&lt;/object&gt;&lt;object type=&quot;3&quot; unique_id=&quot;10085&quot;&gt;&lt;property id=&quot;20148&quot; value=&quot;5&quot;/&gt;&lt;property id=&quot;20300&quot; value=&quot;Slide 95 - &amp;quot;Is this project in trouble?&amp;quot;&quot;/&gt;&lt;property id=&quot;20307&quot; value=&quot;339&quot;/&gt;&lt;/object&gt;&lt;object type=&quot;3&quot; unique_id=&quot;10086&quot;&gt;&lt;property id=&quot;20148&quot; value=&quot;5&quot;/&gt;&lt;property id=&quot;20300&quot; value=&quot;Slide 96 - &amp;quot;Is this project in trouble?&amp;quot;&quot;/&gt;&lt;property id=&quot;20307&quot; value=&quot;340&quot;/&gt;&lt;/object&gt;&lt;object type=&quot;3&quot; unique_id=&quot;10087&quot;&gt;&lt;property id=&quot;20148&quot; value=&quot;5&quot;/&gt;&lt;property id=&quot;20300&quot; value=&quot;Slide 97 - &amp;quot;During Break&amp;quot;&quot;/&gt;&lt;property id=&quot;20307&quot; value=&quot;321&quot;/&gt;&lt;/object&gt;&lt;object type=&quot;3&quot; unique_id=&quot;10088&quot;&gt;&lt;property id=&quot;20148&quot; value=&quot;5&quot;/&gt;&lt;property id=&quot;20300&quot; value=&quot;Slide 98 - &amp;quot;A Brief Overview of P.M. Visual Tools – the Usual Suspects &amp;quot;&quot;/&gt;&lt;property id=&quot;20307&quot; value=&quot;287&quot;/&gt;&lt;/object&gt;&lt;object type=&quot;3&quot; unique_id=&quot;10089&quot;&gt;&lt;property id=&quot;20148&quot; value=&quot;5&quot;/&gt;&lt;property id=&quot;20300&quot; value=&quot;Slide 99 - &amp;quot;As we go through the types of visuals, we’ll ask the Subject Matter Experts&amp;quot;&quot;/&gt;&lt;property id=&quot;20307&quot; value=&quot;483&quot;/&gt;&lt;/object&gt;&lt;object type=&quot;3&quot; unique_id=&quot;10090&quot;&gt;&lt;property id=&quot;20148&quot; value=&quot;5&quot;/&gt;&lt;property id=&quot;20300&quot; value=&quot;Slide 100 - &amp;quot;Gantt with Swim Lanes&amp;quot;&quot;/&gt;&lt;property id=&quot;20307&quot; value=&quot;290&quot;/&gt;&lt;/object&gt;&lt;object type=&quot;3&quot; unique_id=&quot;10091&quot;&gt;&lt;property id=&quot;20148&quot; value=&quot;5&quot;/&gt;&lt;property id=&quot;20300&quot; value=&quot;Slide 101 - &amp;quot;Gantt with Resources&amp;quot;&quot;/&gt;&lt;property id=&quot;20307&quot; value=&quot;312&quot;/&gt;&lt;/object&gt;&lt;object type=&quot;3&quot; unique_id=&quot;10092&quot;&gt;&lt;property id=&quot;20148&quot; value=&quot;5&quot;/&gt;&lt;property id=&quot;20300&quot; value=&quot;Slide 102 - &amp;quot;Gantt with Baseline, work done&amp;quot;&quot;/&gt;&lt;property id=&quot;20307&quot; value=&quot;293&quot;/&gt;&lt;/object&gt;&lt;object type=&quot;3&quot; unique_id=&quot;10093&quot;&gt;&lt;property id=&quot;20148&quot; value=&quot;5&quot;/&gt;&lt;property id=&quot;20300&quot; value=&quot;Slide 103 - &amp;quot;Network Diagram&amp;quot;&quot;/&gt;&lt;property id=&quot;20307&quot; value=&quot;291&quot;/&gt;&lt;/object&gt;&lt;object type=&quot;3&quot; unique_id=&quot;10094&quot;&gt;&lt;property id=&quot;20148&quot; value=&quot;5&quot;/&gt;&lt;property id=&quot;20300&quot; value=&quot;Slide 104 - &amp;quot;Milestones&amp;quot;&quot;/&gt;&lt;property id=&quot;20307&quot; value=&quot;295&quot;/&gt;&lt;/object&gt;&lt;object type=&quot;3&quot; unique_id=&quot;10095&quot;&gt;&lt;property id=&quot;20148&quot; value=&quot;5&quot;/&gt;&lt;property id=&quot;20300&quot; value=&quot;Slide 105 - &amp;quot;Calendar&amp;quot;&quot;/&gt;&lt;property id=&quot;20307&quot; value=&quot;292&quot;/&gt;&lt;/object&gt;&lt;object type=&quot;3&quot; unique_id=&quot;10096&quot;&gt;&lt;property id=&quot;20148&quot; value=&quot;5&quot;/&gt;&lt;property id=&quot;20300&quot; value=&quot;Slide 106 - &amp;quot;A Brief Overview of P.M. Visual Tools – Unusual Visuals &amp;quot;&quot;/&gt;&lt;property id=&quot;20307&quot; value=&quot;341&quot;/&gt;&lt;/object&gt;&lt;object type=&quot;3&quot; unique_id=&quot;10097&quot;&gt;&lt;property id=&quot;20148&quot; value=&quot;5&quot;/&gt;&lt;property id=&quot;20300&quot; value=&quot;Slide 107 - &amp;quot;Parallelism&amp;quot;&quot;/&gt;&lt;property id=&quot;20307&quot; value=&quot;266&quot;/&gt;&lt;/object&gt;&lt;object type=&quot;3&quot; unique_id=&quot;10098&quot;&gt;&lt;property id=&quot;20148&quot; value=&quot;5&quot;/&gt;&lt;property id=&quot;20300&quot; value=&quot;Slide 108 - &amp;quot;Sponsor Snapshot&amp;quot;&quot;/&gt;&lt;property id=&quot;20307&quot; value=&quot;288&quot;/&gt;&lt;/object&gt;&lt;object type=&quot;3&quot; unique_id=&quot;10099&quot;&gt;&lt;property id=&quot;20148&quot; value=&quot;5&quot;/&gt;&lt;property id=&quot;20300&quot; value=&quot;Slide 109 - &amp;quot;Sponsor Snapshot calculation&amp;quot;&quot;/&gt;&lt;property id=&quot;20307&quot; value=&quot;304&quot;/&gt;&lt;/object&gt;&lt;object type=&quot;3&quot; unique_id=&quot;10100&quot;&gt;&lt;property id=&quot;20148&quot; value=&quot;5&quot;/&gt;&lt;property id=&quot;20300&quot; value=&quot;Slide 110 - &amp;quot;The One Page Project Manager&amp;quot;&quot;/&gt;&lt;property id=&quot;20307&quot; value=&quot;458&quot;/&gt;&lt;/object&gt;&lt;object type=&quot;3&quot; unique_id=&quot;10101&quot;&gt;&lt;property id=&quot;20148&quot; value=&quot;5&quot;/&gt;&lt;property id=&quot;20300&quot; value=&quot;Slide 111 - &amp;quot;Basic Construction of the One Page Project Manager&amp;quot;&quot;/&gt;&lt;property id=&quot;20307&quot; value=&quot;459&quot;/&gt;&lt;/object&gt;&lt;object type=&quot;3&quot; unique_id=&quot;10102&quot;&gt;&lt;property id=&quot;20148&quot; value=&quot;5&quot;/&gt;&lt;property id=&quot;20300&quot; value=&quot;Slide 112 - &amp;quot;The One Page Project Manager - Tasks&amp;quot;&quot;/&gt;&lt;property id=&quot;20307&quot; value=&quot;411&quot;/&gt;&lt;/object&gt;&lt;object type=&quot;3&quot; unique_id=&quot;10103&quot;&gt;&lt;property id=&quot;20148&quot; value=&quot;5&quot;/&gt;&lt;property id=&quot;20300&quot; value=&quot;Slide 113 - &amp;quot;The One Page Project Manager - Owners&amp;quot;&quot;/&gt;&lt;property id=&quot;20307&quot; value=&quot;412&quot;/&gt;&lt;/object&gt;&lt;object type=&quot;3&quot; unique_id=&quot;10104&quot;&gt;&lt;property id=&quot;20148&quot; value=&quot;5&quot;/&gt;&lt;property id=&quot;20300&quot; value=&quot;Slide 114 - &amp;quot;The One Page Project Manager – Corner Matrix&amp;quot;&quot;/&gt;&lt;property id=&quot;20307&quot; value=&quot;413&quot;/&gt;&lt;/object&gt;&lt;object type=&quot;3&quot; unique_id=&quot;10105&quot;&gt;&lt;property id=&quot;20148&quot; value=&quot;5&quot;/&gt;&lt;property id=&quot;20300&quot; value=&quot;Slide 115 - &amp;quot;The One Page Project Manager – Objectives&amp;quot;&quot;/&gt;&lt;property id=&quot;20307&quot; value=&quot;414&quot;/&gt;&lt;/object&gt;&lt;object type=&quot;3&quot; unique_id=&quot;10106&quot;&gt;&lt;property id=&quot;20148&quot; value=&quot;5&quot;/&gt;&lt;property id=&quot;20300&quot; value=&quot;Slide 116 - &amp;quot;The One Page Project Manager – Target Dates&amp;quot;&quot;/&gt;&lt;property id=&quot;20307&quot; value=&quot;415&quot;/&gt;&lt;/object&gt;&lt;object type=&quot;3&quot; unique_id=&quot;10107&quot;&gt;&lt;property id=&quot;20148&quot; value=&quot;5&quot;/&gt;&lt;property id=&quot;20300&quot; value=&quot;Slide 117 - &amp;quot;The One Page Project Manager – Subjective Tasks&amp;quot;&quot;/&gt;&lt;property id=&quot;20307&quot; value=&quot;416&quot;/&gt;&lt;/object&gt;&lt;object type=&quot;3&quot; unique_id=&quot;10108&quot;&gt;&lt;property id=&quot;20148&quot; value=&quot;5&quot;/&gt;&lt;property id=&quot;20300&quot; value=&quot;Slide 118 - &amp;quot;The One Page Project Manager – Costs&amp;quot;&quot;/&gt;&lt;property id=&quot;20307&quot; value=&quot;417&quot;/&gt;&lt;/object&gt;&lt;object type=&quot;3&quot; unique_id=&quot;10109&quot;&gt;&lt;property id=&quot;20148&quot; value=&quot;5&quot;/&gt;&lt;property id=&quot;20300&quot; value=&quot;Slide 119 - &amp;quot;The One Page Project Manager – Summary and Forecast&amp;quot;&quot;/&gt;&lt;property id=&quot;20307&quot; value=&quot;418&quot;/&gt;&lt;/object&gt;&lt;object type=&quot;3&quot; unique_id=&quot;10110&quot;&gt;&lt;property id=&quot;20148&quot; value=&quot;5&quot;/&gt;&lt;property id=&quot;20300&quot; value=&quot;Slide 120 - &amp;quot;Mind Maps&amp;quot;&quot;/&gt;&lt;property id=&quot;20307&quot; value=&quot;326&quot;/&gt;&lt;/object&gt;&lt;object type=&quot;3&quot; unique_id=&quot;10111&quot;&gt;&lt;property id=&quot;20148&quot; value=&quot;5&quot;/&gt;&lt;property id=&quot;20300&quot; value=&quot;Slide 121 - &amp;quot;Advantages of Mind Maps&amp;quot;&quot;/&gt;&lt;property id=&quot;20307&quot; value=&quot;328&quot;/&gt;&lt;/object&gt;&lt;object type=&quot;3&quot; unique_id=&quot;10112&quot;&gt;&lt;property id=&quot;20148&quot; value=&quot;5&quot;/&gt;&lt;property id=&quot;20300&quot; value=&quot;Slide 122 - &amp;quot;Advantages of Mind Maps&amp;quot;&quot;/&gt;&lt;property id=&quot;20307&quot; value=&quot;330&quot;/&gt;&lt;/object&gt;&lt;object type=&quot;3&quot; unique_id=&quot;10113&quot;&gt;&lt;property id=&quot;20148&quot; value=&quot;5&quot;/&gt;&lt;property id=&quot;20300&quot; value=&quot;Slide 123 - &amp;quot;Mind Mapping Notes&amp;quot;&quot;/&gt;&lt;property id=&quot;20307&quot; value=&quot;329&quot;/&gt;&lt;/object&gt;&lt;object type=&quot;3&quot; unique_id=&quot;10114&quot;&gt;&lt;property id=&quot;20148&quot; value=&quot;5&quot;/&gt;&lt;property id=&quot;20300&quot; value=&quot;Slide 124 - &amp;quot;Process Mapping Symbols&amp;quot;&quot;/&gt;&lt;property id=&quot;20307&quot; value=&quot;478&quot;/&gt;&lt;/object&gt;&lt;object type=&quot;3&quot; unique_id=&quot;10115&quot;&gt;&lt;property id=&quot;20148&quot; value=&quot;5&quot;/&gt;&lt;property id=&quot;20300&quot; value=&quot;Slide 125 - &amp;quot;Process Map with Wait time&amp;quot;&quot;/&gt;&lt;property id=&quot;20307&quot; value=&quot;479&quot;/&gt;&lt;/object&gt;&lt;object type=&quot;3&quot; unique_id=&quot;10116&quot;&gt;&lt;property id=&quot;20148&quot; value=&quot;5&quot;/&gt;&lt;property id=&quot;20300&quot; value=&quot;Slide 126 - &amp;quot;Cause/Effect Analysis – 6 M’s for Manufacturing&amp;quot;&quot;/&gt;&lt;property id=&quot;20307&quot; value=&quot;480&quot;/&gt;&lt;/object&gt;&lt;object type=&quot;3&quot; unique_id=&quot;10117&quot;&gt;&lt;property id=&quot;20148&quot; value=&quot;5&quot;/&gt;&lt;property id=&quot;20300&quot; value=&quot;Slide 127 - &amp;quot;Cause/Effect Analysis – 8 P’s for Administrative or Service&amp;quot;&quot;/&gt;&lt;property id=&quot;20307&quot; value=&quot;488&quot;/&gt;&lt;/object&gt;&lt;object type=&quot;3&quot; unique_id=&quot;10118&quot;&gt;&lt;property id=&quot;20148&quot; value=&quot;5&quot;/&gt;&lt;property id=&quot;20300&quot; value=&quot;Slide 128 - &amp;quot;Cause/Effect Analysis – 4 S’s for Service Industries&amp;quot;&quot;/&gt;&lt;property id=&quot;20307&quot; value=&quot;489&quot;/&gt;&lt;/object&gt;&lt;object type=&quot;3&quot; unique_id=&quot;10119&quot;&gt;&lt;property id=&quot;20148&quot; value=&quot;5&quot;/&gt;&lt;property id=&quot;20300&quot; value=&quot;Slide 129 - &amp;quot;Sample Fishbone diagram&amp;quot;&quot;/&gt;&lt;property id=&quot;20307&quot; value=&quot;482&quot;/&gt;&lt;/object&gt;&lt;object type=&quot;3&quot; unique_id=&quot;10120&quot;&gt;&lt;property id=&quot;20148&quot; value=&quot;5&quot;/&gt;&lt;property id=&quot;20300&quot; value=&quot;Slide 130 - &amp;quot;The context diagram &amp;quot;&quot;/&gt;&lt;property id=&quot;20307&quot; value=&quot;347&quot;/&gt;&lt;/object&gt;&lt;object type=&quot;3&quot; unique_id=&quot;10121&quot;&gt;&lt;property id=&quot;20148&quot; value=&quot;5&quot;/&gt;&lt;property id=&quot;20300&quot; value=&quot;Slide 131 - &amp;quot;Look for the Unusual&amp;quot;&quot;/&gt;&lt;property id=&quot;20307&quot; value=&quot;343&quot;/&gt;&lt;/object&gt;&lt;object type=&quot;3&quot; unique_id=&quot;10122&quot;&gt;&lt;property id=&quot;20148&quot; value=&quot;5&quot;/&gt;&lt;property id=&quot;20300&quot; value=&quot;Slide 132 - &amp;quot;Practice&amp;quot;&quot;/&gt;&lt;property id=&quot;20307&quot; value=&quot;303&quot;/&gt;&lt;/object&gt;&lt;object type=&quot;3&quot; unique_id=&quot;10123&quot;&gt;&lt;property id=&quot;20148&quot; value=&quot;5&quot;/&gt;&lt;property id=&quot;20300&quot; value=&quot;Slide 133 - &amp;quot;Look for the Unusual&amp;quot;&quot;/&gt;&lt;property id=&quot;20307&quot; value=&quot;342&quot;/&gt;&lt;/object&gt;&lt;object type=&quot;3&quot; unique_id=&quot;10124&quot;&gt;&lt;property id=&quot;20148&quot; value=&quot;5&quot;/&gt;&lt;property id=&quot;20300&quot; value=&quot;Slide 134 - &amp;quot;Visuals by Stakeholder&amp;quot;&quot;/&gt;&lt;property id=&quot;20307&quot; value=&quot;332&quot;/&gt;&lt;/object&gt;&lt;object type=&quot;3&quot; unique_id=&quot;10125&quot;&gt;&lt;property id=&quot;20148&quot; value=&quot;5&quot;/&gt;&lt;property id=&quot;20300&quot; value=&quot;Slide 135 - &amp;quot;Review&amp;quot;&quot;/&gt;&lt;property id=&quot;20307&quot; value=&quot;487&quot;/&gt;&lt;/object&gt;&lt;object type=&quot;3&quot; unique_id=&quot;10126&quot;&gt;&lt;property id=&quot;20148&quot; value=&quot;5&quot;/&gt;&lt;property id=&quot;20300&quot; value=&quot;Slide 136 - &amp;quot;Lights at the End of the Tunnel&amp;quot;&quot;/&gt;&lt;property id=&quot;20307&quot; value=&quot;471&quot;/&gt;&lt;/object&gt;&lt;object type=&quot;3&quot; unique_id=&quot;10127&quot;&gt;&lt;property id=&quot;20148&quot; value=&quot;5&quot;/&gt;&lt;property id=&quot;20300&quot; value=&quot;Slide 137 - &amp;quot;The Problem at the End of the Tunnel&amp;quot;&quot;/&gt;&lt;property id=&quot;20307&quot; value=&quot;472&quot;/&gt;&lt;/object&gt;&lt;object type=&quot;3&quot; unique_id=&quot;10128&quot;&gt;&lt;property id=&quot;20148&quot; value=&quot;5&quot;/&gt;&lt;property id=&quot;20300&quot; value=&quot;Slide 138 - &amp;quot;A Masterpiece of Swiss Precision&amp;quot;&quot;/&gt;&lt;property id=&quot;20307&quot; value=&quot;473&quot;/&gt;&lt;/object&gt;&lt;object type=&quot;3&quot; unique_id=&quot;10129&quot;&gt;&lt;property id=&quot;20148&quot; value=&quot;5&quot;/&gt;&lt;property id=&quot;20300&quot; value=&quot;Slide 139 - &amp;quot;Keep it Simple&amp;quot;&quot;/&gt;&lt;property id=&quot;20307&quot; value=&quot;474&quot;/&gt;&lt;/object&gt;&lt;object type=&quot;3&quot; unique_id=&quot;10130&quot;&gt;&lt;property id=&quot;20148&quot; value=&quot;5&quot;/&gt;&lt;property id=&quot;20300&quot; value=&quot;Slide 140 - &amp;quot;Let’s try a project&amp;quot;&quot;/&gt;&lt;property id=&quot;20307&quot; value=&quot;305&quot;/&gt;&lt;/object&gt;&lt;object type=&quot;3&quot; unique_id=&quot;10131&quot;&gt;&lt;property id=&quot;20148&quot; value=&quot;5&quot;/&gt;&lt;property id=&quot;20300&quot; value=&quot;Slide 141 - &amp;quot;Squares Game Rules&amp;quot;&quot;/&gt;&lt;property id=&quot;20307&quot; value=&quot;307&quot;/&gt;&lt;/object&gt;&lt;object type=&quot;3&quot; unique_id=&quot;10132&quot;&gt;&lt;property id=&quot;20148&quot; value=&quot;5&quot;/&gt;&lt;property id=&quot;20300&quot; value=&quot;Slide 142 - &amp;quot;Squares Game Review&amp;quot;&quot;/&gt;&lt;property id=&quot;20307&quot; value=&quot;314&quot;/&gt;&lt;/object&gt;&lt;object type=&quot;3&quot; unique_id=&quot;10133&quot;&gt;&lt;property id=&quot;20148&quot; value=&quot;5&quot;/&gt;&lt;property id=&quot;20300&quot; value=&quot;Slide 143 - &amp;quot;Testing Your Visual&amp;quot;&quot;/&gt;&lt;property id=&quot;20307&quot; value=&quot;327&quot;/&gt;&lt;/object&gt;&lt;object type=&quot;3&quot; unique_id=&quot;10134&quot;&gt;&lt;property id=&quot;20148&quot; value=&quot;5&quot;/&gt;&lt;property id=&quot;20300&quot; value=&quot;Slide 144 - &amp;quot;Next Steps&amp;quot;&quot;/&gt;&lt;property id=&quot;20307&quot; value=&quot;308&quot;/&gt;&lt;/object&gt;&lt;object type=&quot;3&quot; unique_id=&quot;10800&quot;&gt;&lt;property id=&quot;20148&quot; value=&quot;5&quot;/&gt;&lt;property id=&quot;20300&quot; value=&quot;Slide 22&quot;/&gt;&lt;property id=&quot;20307&quot; value=&quot;493&quot;/&gt;&lt;/object&gt;&lt;object type=&quot;3&quot; unique_id=&quot;10801&quot;&gt;&lt;property id=&quot;20148&quot; value=&quot;5&quot;/&gt;&lt;property id=&quot;20300&quot; value=&quot;Slide 23&quot;/&gt;&lt;property id=&quot;20307&quot; value=&quot;492&quot;/&gt;&lt;/object&gt;&lt;object type=&quot;3&quot; unique_id=&quot;17159&quot;&gt;&lt;property id=&quot;20148&quot; value=&quot;5&quot;/&gt;&lt;property id=&quot;20300&quot; value=&quot;Slide 62 - &amp;quot;&amp;#x0D;&amp;#x0A;Reading People&amp;quot;&quot;/&gt;&lt;property id=&quot;20307&quot; value=&quot;494&quot;/&gt;&lt;/object&gt;&lt;object type=&quot;3&quot; unique_id=&quot;17160&quot;&gt;&lt;property id=&quot;20148&quot; value=&quot;5&quot;/&gt;&lt;property id=&quot;20300&quot; value=&quot;Slide 63 - &amp;quot;&amp;#x0D;&amp;#x0A;Reading People&amp;quot;&quot;/&gt;&lt;property id=&quot;20307&quot; value=&quot;495&quot;/&gt;&lt;/object&gt;&lt;object type=&quot;3&quot; unique_id=&quot;17161&quot;&gt;&lt;property id=&quot;20148&quot; value=&quot;5&quot;/&gt;&lt;property id=&quot;20300&quot; value=&quot;Slide 64 - &amp;quot;&amp;#x0D;&amp;#x0A;Reading People&amp;quot;&quot;/&gt;&lt;property id=&quot;20307&quot; value=&quot;496&quot;/&gt;&lt;/object&gt;&lt;object type=&quot;3&quot; unique_id=&quot;17162&quot;&gt;&lt;property id=&quot;20148&quot; value=&quot;5&quot;/&gt;&lt;property id=&quot;20300&quot; value=&quot;Slide 65 - &amp;quot;&amp;#x0D;&amp;#x0A;Reading People&amp;quot;&quot;/&gt;&lt;property id=&quot;20307&quot; value=&quot;497&quot;/&gt;&lt;/object&gt;&lt;object type=&quot;3&quot; unique_id=&quot;17163&quot;&gt;&lt;property id=&quot;20148&quot; value=&quot;5&quot;/&gt;&lt;property id=&quot;20300&quot; value=&quot;Slide 66 - &amp;quot;&amp;#x0D;&amp;#x0A;Reading People&amp;quot;&quot;/&gt;&lt;property id=&quot;20307&quot; value=&quot;498&quot;/&gt;&lt;/object&gt;&lt;object type=&quot;3&quot; unique_id=&quot;17164&quot;&gt;&lt;property id=&quot;20148&quot; value=&quot;5&quot;/&gt;&lt;property id=&quot;20300&quot; value=&quot;Slide 67 - &amp;quot;&amp;#x0D;&amp;#x0A;Reading People&amp;quot;&quot;/&gt;&lt;property id=&quot;20307&quot; value=&quot;499&quot;/&gt;&lt;/object&gt;&lt;object type=&quot;3&quot; unique_id=&quot;18011&quot;&gt;&lt;property id=&quot;20148&quot; value=&quot;5&quot;/&gt;&lt;property id=&quot;20300&quot; value=&quot;Slide 68 - &amp;quot;&amp;#x0D;&amp;#x0A;Reading People&amp;quot;&quot;/&gt;&lt;property id=&quot;20307&quot; value=&quot;500&quot;/&gt;&lt;/object&gt;&lt;object type=&quot;3&quot; unique_id=&quot;18012&quot;&gt;&lt;property id=&quot;20148&quot; value=&quot;5&quot;/&gt;&lt;property id=&quot;20300&quot; value=&quot;Slide 69 - &amp;quot;&amp;#x0D;&amp;#x0A;Reading People&amp;quot;&quot;/&gt;&lt;property id=&quot;20307&quot; value=&quot;501&quot;/&gt;&lt;/object&gt;&lt;object type=&quot;3&quot; unique_id=&quot;18013&quot;&gt;&lt;property id=&quot;20148&quot; value=&quot;5&quot;/&gt;&lt;property id=&quot;20300&quot; value=&quot;Slide 70 - &amp;quot;&amp;#x0D;&amp;#x0A;Reading People&amp;quot;&quot;/&gt;&lt;property id=&quot;20307&quot; value=&quot;502&quot;/&gt;&lt;/object&gt;&lt;object type=&quot;3&quot; unique_id=&quot;18590&quot;&gt;&lt;property id=&quot;20148&quot; value=&quot;5&quot;/&gt;&lt;property id=&quot;20300&quot; value=&quot;Slide 71 - &amp;quot;&amp;#x0D;&amp;#x0A;Reading People&amp;quot;&quot;/&gt;&lt;property id=&quot;20307&quot; value=&quot;503&quot;/&gt;&lt;/object&gt;&lt;object type=&quot;3&quot; unique_id=&quot;18591&quot;&gt;&lt;property id=&quot;20148&quot; value=&quot;5&quot;/&gt;&lt;property id=&quot;20300&quot; value=&quot;Slide 72 - &amp;quot;&amp;#x0D;&amp;#x0A;Reading People&amp;quot;&quot;/&gt;&lt;property id=&quot;20307&quot; value=&quot;504&quot;/&gt;&lt;/object&gt;&lt;/object&gt;&lt;/object&gt;&lt;/database&gt;"/>
  <p:tag name="SECTOMILLISECCONVERTED" val="1"/>
</p:tagLst>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5099</TotalTime>
  <Words>1492</Words>
  <Application>Microsoft Office PowerPoint</Application>
  <PresentationFormat>On-screen Show (4:3)</PresentationFormat>
  <Paragraphs>190</Paragraphs>
  <Slides>34</Slides>
  <Notes>34</Notes>
  <HiddenSlides>6</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Eclipse</vt:lpstr>
      <vt:lpstr>The One Page Project Manager</vt:lpstr>
      <vt:lpstr>Nebraska Business Development Center UNO / College of Business Administration</vt:lpstr>
      <vt:lpstr>Visual Communication</vt:lpstr>
      <vt:lpstr>Snow and cholera epidemic London - 1854</vt:lpstr>
      <vt:lpstr>Snow’s map of London</vt:lpstr>
      <vt:lpstr>Snow and cholera epidemic London - 1854</vt:lpstr>
      <vt:lpstr>Controls vs. Displays</vt:lpstr>
      <vt:lpstr>Visibility Objectives</vt:lpstr>
      <vt:lpstr>Basic Assumptions</vt:lpstr>
      <vt:lpstr>Where the One Page Project Manager came from</vt:lpstr>
      <vt:lpstr>The One Page Project Manager</vt:lpstr>
      <vt:lpstr>Header</vt:lpstr>
      <vt:lpstr>Owners</vt:lpstr>
      <vt:lpstr>Corner Matrix / Compass</vt:lpstr>
      <vt:lpstr>Objectives</vt:lpstr>
      <vt:lpstr>Major Tasks</vt:lpstr>
      <vt:lpstr>Align tasks with objectives</vt:lpstr>
      <vt:lpstr>Target dates</vt:lpstr>
      <vt:lpstr>Align tasks to the timeline</vt:lpstr>
      <vt:lpstr>Align tasks to owners</vt:lpstr>
      <vt:lpstr>Subjective Tasks</vt:lpstr>
      <vt:lpstr>Costs</vt:lpstr>
      <vt:lpstr>Summary and Forecast</vt:lpstr>
      <vt:lpstr>Creating Reports</vt:lpstr>
      <vt:lpstr>Lights at the End of the Tunnel</vt:lpstr>
      <vt:lpstr>The Problem at the End of the Tunnel</vt:lpstr>
      <vt:lpstr>A Masterpiece of Swiss Precision</vt:lpstr>
      <vt:lpstr>Keep it as simple as possible</vt:lpstr>
      <vt:lpstr>The Big Chart</vt:lpstr>
      <vt:lpstr>The Big Chart</vt:lpstr>
      <vt:lpstr>The Big Chart</vt:lpstr>
      <vt:lpstr>What’s the problem?</vt:lpstr>
      <vt:lpstr>Would this slow you down?</vt:lpstr>
      <vt:lpstr>Would this slow you down?</vt:lpstr>
    </vt:vector>
  </TitlesOfParts>
  <Company>UNO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Controls for Project Managers</dc:title>
  <dc:subject>2/3 of a day?</dc:subject>
  <dc:creator>Beth Giesbrecht</dc:creator>
  <cp:lastModifiedBy>Beth</cp:lastModifiedBy>
  <cp:revision>332</cp:revision>
  <cp:lastPrinted>2012-06-15T12:51:57Z</cp:lastPrinted>
  <dcterms:created xsi:type="dcterms:W3CDTF">2007-01-16T20:58:51Z</dcterms:created>
  <dcterms:modified xsi:type="dcterms:W3CDTF">2012-06-15T12:54:37Z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TC010902961033</vt:lpwstr>
  </property>
</Properties>
</file>