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2" r:id="rId4"/>
    <p:sldId id="284" r:id="rId5"/>
    <p:sldId id="258" r:id="rId6"/>
    <p:sldId id="268" r:id="rId7"/>
    <p:sldId id="285" r:id="rId8"/>
    <p:sldId id="286" r:id="rId9"/>
    <p:sldId id="287" r:id="rId10"/>
    <p:sldId id="288" r:id="rId11"/>
    <p:sldId id="289" r:id="rId12"/>
    <p:sldId id="290" r:id="rId13"/>
    <p:sldId id="259" r:id="rId14"/>
    <p:sldId id="291" r:id="rId15"/>
    <p:sldId id="263" r:id="rId16"/>
    <p:sldId id="264" r:id="rId17"/>
    <p:sldId id="265" r:id="rId18"/>
    <p:sldId id="266" r:id="rId19"/>
    <p:sldId id="292" r:id="rId20"/>
    <p:sldId id="293" r:id="rId21"/>
    <p:sldId id="267" r:id="rId22"/>
    <p:sldId id="280" r:id="rId23"/>
    <p:sldId id="281" r:id="rId2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783" autoAdjust="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894" y="-84"/>
      </p:cViewPr>
      <p:guideLst>
        <p:guide orient="horz" pos="2232"/>
        <p:guide pos="29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1460" cy="35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11140" y="0"/>
            <a:ext cx="4061460" cy="35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32270"/>
            <a:ext cx="4061460" cy="35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11140" y="6732270"/>
            <a:ext cx="4061460" cy="35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3ACDE3E1-CCEB-49E4-B0F1-C4BC7D773C5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5522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1460" cy="35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1140" y="0"/>
            <a:ext cx="4061460" cy="35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4650" y="531813"/>
            <a:ext cx="3543300" cy="2657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9680" y="3366135"/>
            <a:ext cx="6873240" cy="318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32270"/>
            <a:ext cx="4061460" cy="35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1140" y="6732270"/>
            <a:ext cx="4061460" cy="35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932FE41E-FEA6-44F8-A64B-4320FB7901D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7926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Thank you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Intro – PMP 2007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Election coming 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Nothing Earth Shattering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Fun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PM </a:t>
            </a:r>
            <a:r>
              <a:rPr lang="en-US" dirty="0" smtClean="0">
                <a:sym typeface="Wingdings" panose="05000000000000000000" pitchFamily="2" charset="2"/>
              </a:rPr>
              <a:t> Important Work of Elections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FE41E-FEA6-44F8-A64B-4320FB7901DA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788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FE41E-FEA6-44F8-A64B-4320FB7901D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301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FE41E-FEA6-44F8-A64B-4320FB7901D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650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FE41E-FEA6-44F8-A64B-4320FB7901DA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90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3075" name="Line 3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C61540-997C-4922-B87E-2570A6E9ED0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1618FC-ECAD-475E-804A-4F2502E5659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047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14BD94-64D4-4282-A353-FB3E5425EC2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470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121208-3CA7-4BD2-9C48-82EAD18492F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632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7C9C7D-2654-4894-9D4A-1132CA605DD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882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E5274-77BF-4AA5-B7D2-2825337BF68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34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F00635-8406-4416-A0FF-7581333494F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550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4B47AB-E81B-4173-B791-7485C246608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95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F46CFF-F5C3-4306-BE19-F6C7BF24F4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967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087B85-7C5C-4539-81BB-A5CC254B5D4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521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D0B05A-00B5-4AF0-AF08-CDAF606E4DD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061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3E3A1F-BF6C-40DD-B2ED-4B45BC003D9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73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 dirty="0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ADCD63-F36D-4C5A-AF5F-A8E24FAFB41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 sz="4000" b="1" dirty="0" smtClean="0"/>
              <a:t>Elections - </a:t>
            </a:r>
            <a:br>
              <a:rPr lang="en-US" altLang="en-US" sz="4000" b="1" dirty="0" smtClean="0"/>
            </a:br>
            <a:r>
              <a:rPr lang="en-US" altLang="en-US" sz="4000" b="1" dirty="0"/>
              <a:t>	</a:t>
            </a:r>
            <a:r>
              <a:rPr lang="en-US" altLang="en-US" sz="3000" b="1" dirty="0" smtClean="0"/>
              <a:t>The ultimate time constrained project</a:t>
            </a:r>
            <a:endParaRPr lang="en-US" altLang="en-US" sz="3000" b="1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Marie </a:t>
            </a:r>
            <a:r>
              <a:rPr lang="en-US" altLang="en-US" dirty="0" smtClean="0"/>
              <a:t>Gregoire, PMP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61540-997C-4922-B87E-2570A6E9ED08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dirty="0" smtClean="0"/>
              <a:t>Issues </a:t>
            </a:r>
            <a:r>
              <a:rPr lang="en-US" altLang="en-US" dirty="0"/>
              <a:t>in Elections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90700"/>
            <a:ext cx="7772400" cy="4610100"/>
          </a:xfrm>
        </p:spPr>
        <p:txBody>
          <a:bodyPr/>
          <a:lstStyle/>
          <a:p>
            <a:r>
              <a:rPr lang="en-US" altLang="en-US" sz="2800" dirty="0"/>
              <a:t>Vote by Mail</a:t>
            </a:r>
          </a:p>
          <a:p>
            <a:r>
              <a:rPr lang="en-US" altLang="en-US" sz="2800" dirty="0"/>
              <a:t>Voter Verifiable Paper Trail (VVPT) vs. electronic voting machines</a:t>
            </a:r>
          </a:p>
          <a:p>
            <a:pPr lvl="1"/>
            <a:r>
              <a:rPr lang="en-US" altLang="en-US" sz="2800" dirty="0"/>
              <a:t>or Direct Recording Equipment (DRE)</a:t>
            </a:r>
          </a:p>
          <a:p>
            <a:pPr lvl="1"/>
            <a:r>
              <a:rPr lang="en-US" altLang="en-US" sz="2800" dirty="0"/>
              <a:t>Nebraska is 100% paper</a:t>
            </a:r>
          </a:p>
          <a:p>
            <a:r>
              <a:rPr lang="en-US" altLang="en-US" sz="2800" dirty="0"/>
              <a:t>Military and Overseas voting initiatives</a:t>
            </a:r>
          </a:p>
          <a:p>
            <a:r>
              <a:rPr lang="en-US" altLang="en-US" sz="2800" dirty="0"/>
              <a:t>National Voter Registration</a:t>
            </a:r>
          </a:p>
          <a:p>
            <a:r>
              <a:rPr lang="en-US" altLang="en-US" sz="2800" dirty="0"/>
              <a:t>Internet Voting</a:t>
            </a:r>
          </a:p>
          <a:p>
            <a:r>
              <a:rPr lang="en-US" altLang="en-US" sz="2800" dirty="0"/>
              <a:t>Voter </a:t>
            </a:r>
            <a:r>
              <a:rPr lang="en-US" altLang="en-US" sz="2800" dirty="0" smtClean="0"/>
              <a:t>ID at the polls</a:t>
            </a:r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21208-3CA7-4BD2-9C48-82EAD18492F2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68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Election Success Indicators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 altLang="en-US" dirty="0"/>
              <a:t>No news is good news!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61540-997C-4922-B87E-2570A6E9ED08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5755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&lt;This page intentionally left blank&gt;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1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blackWhite">
          <a:xfrm>
            <a:off x="1066800" y="3581400"/>
            <a:ext cx="7924800" cy="3276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HAVA:  Help America Vote Act of 2002 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90700"/>
            <a:ext cx="8077200" cy="1866900"/>
          </a:xfrm>
        </p:spPr>
        <p:txBody>
          <a:bodyPr/>
          <a:lstStyle/>
          <a:p>
            <a:pPr marL="533400" indent="-533400"/>
            <a:r>
              <a:rPr lang="en-US" altLang="en-US" sz="2800" dirty="0" smtClean="0"/>
              <a:t>“</a:t>
            </a:r>
            <a:r>
              <a:rPr lang="en-US" altLang="en-US" sz="2800" dirty="0"/>
              <a:t>Single central statewide voter registration list”</a:t>
            </a:r>
          </a:p>
          <a:p>
            <a:pPr marL="533400" indent="-533400">
              <a:buFont typeface="Wingdings" pitchFamily="2" charset="2"/>
              <a:buNone/>
            </a:pPr>
            <a:endParaRPr lang="en-US" altLang="en-US" sz="2800" dirty="0"/>
          </a:p>
          <a:p>
            <a:pPr marL="533400" indent="-533400"/>
            <a:r>
              <a:rPr lang="en-US" altLang="en-US" sz="2800" dirty="0"/>
              <a:t>Electronic record is official record</a:t>
            </a:r>
          </a:p>
          <a:p>
            <a:pPr marL="533400" indent="-533400"/>
            <a:endParaRPr lang="en-US" altLang="en-US" sz="2800" dirty="0"/>
          </a:p>
          <a:p>
            <a:pPr marL="990600" lvl="1" indent="-533400">
              <a:buFont typeface="Wingdings" pitchFamily="2" charset="2"/>
              <a:buAutoNum type="alphaLcPeriod"/>
            </a:pPr>
            <a:endParaRPr lang="en-US" altLang="en-US" sz="2800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762000" y="3657600"/>
            <a:ext cx="8382000" cy="2109788"/>
          </a:xfrm>
        </p:spPr>
        <p:txBody>
          <a:bodyPr/>
          <a:lstStyle/>
          <a:p>
            <a:r>
              <a:rPr lang="en-US" altLang="en-US" sz="2800" dirty="0"/>
              <a:t> List Maintenance</a:t>
            </a:r>
          </a:p>
          <a:p>
            <a:pPr lvl="1"/>
            <a:r>
              <a:rPr lang="en-US" altLang="en-US" sz="2000" dirty="0"/>
              <a:t>Remove duplicates; one voter, one record</a:t>
            </a:r>
          </a:p>
          <a:p>
            <a:pPr lvl="1"/>
            <a:r>
              <a:rPr lang="en-US" altLang="en-US" sz="2000" dirty="0"/>
              <a:t>Dept. of Motor Vehicles</a:t>
            </a:r>
          </a:p>
          <a:p>
            <a:pPr lvl="1"/>
            <a:r>
              <a:rPr lang="en-US" altLang="en-US" sz="2000" dirty="0"/>
              <a:t>Social Security Administration</a:t>
            </a:r>
          </a:p>
          <a:p>
            <a:pPr lvl="1"/>
            <a:r>
              <a:rPr lang="en-US" altLang="en-US" sz="2000" dirty="0"/>
              <a:t>Death Records</a:t>
            </a:r>
          </a:p>
          <a:p>
            <a:pPr lvl="1"/>
            <a:r>
              <a:rPr lang="en-US" altLang="en-US" sz="2000" dirty="0"/>
              <a:t>Felon Records</a:t>
            </a:r>
          </a:p>
          <a:p>
            <a:pPr lvl="1"/>
            <a:r>
              <a:rPr lang="en-US" altLang="en-US" sz="2000" dirty="0"/>
              <a:t>Movers : NCOA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21208-3CA7-4BD2-9C48-82EAD18492F2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90700"/>
            <a:ext cx="7772400" cy="2109788"/>
          </a:xfrm>
        </p:spPr>
        <p:txBody>
          <a:bodyPr/>
          <a:lstStyle/>
          <a:p>
            <a:r>
              <a:rPr lang="en-US" altLang="en-US" sz="2800" dirty="0"/>
              <a:t>Voting equipment that is ADA compliant</a:t>
            </a:r>
          </a:p>
          <a:p>
            <a:r>
              <a:rPr lang="en-US" altLang="en-US" sz="2800" dirty="0"/>
              <a:t>Polling places that are ADA compliant</a:t>
            </a:r>
          </a:p>
          <a:p>
            <a:r>
              <a:rPr lang="en-US" altLang="en-US" sz="2800" dirty="0"/>
              <a:t>Poll Worker training</a:t>
            </a:r>
          </a:p>
          <a:p>
            <a:r>
              <a:rPr lang="en-US" altLang="en-US" sz="2800" dirty="0"/>
              <a:t>Voter Outreach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4000" dirty="0"/>
              <a:t>HAVA:  Help America Vote Act of 2002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21208-3CA7-4BD2-9C48-82EAD18492F2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60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Success and Risk Factors for HAVA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HAVA Requirements </a:t>
            </a:r>
            <a:r>
              <a:rPr lang="en-US" altLang="en-US" b="1" dirty="0"/>
              <a:t>– Scope of Work</a:t>
            </a:r>
            <a:r>
              <a:rPr lang="en-US" altLang="en-US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Scope, Time, Cost </a:t>
            </a:r>
            <a:r>
              <a:rPr lang="en-US" altLang="en-US" dirty="0"/>
              <a:t>– </a:t>
            </a:r>
            <a:r>
              <a:rPr lang="en-US" altLang="en-US" dirty="0" smtClean="0"/>
              <a:t>DOJ Penalties</a:t>
            </a:r>
            <a:endParaRPr lang="en-US" alt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One voter, one record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Narrow market of </a:t>
            </a:r>
            <a:r>
              <a:rPr lang="en-US" altLang="en-US" dirty="0" smtClean="0"/>
              <a:t>solution providers</a:t>
            </a:r>
            <a:endParaRPr lang="en-US" alt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93 </a:t>
            </a:r>
            <a:r>
              <a:rPr lang="en-US" altLang="en-US" dirty="0" smtClean="0"/>
              <a:t>counties </a:t>
            </a:r>
            <a:endParaRPr lang="en-US" alt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Tech Resources, now and future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Fit for both large and small counties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Success and Risk Factors for HAVA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/>
              <a:t>Stakeholder Buy-in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Loss of local control to the state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Technology improvements for counties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Build in efficiencies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Project Representation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large and small counties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Continuous training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Success and Risk Factors for HAVA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b="1" dirty="0"/>
              <a:t>Quality </a:t>
            </a:r>
            <a:r>
              <a:rPr lang="en-US" altLang="en-US" b="1" dirty="0" smtClean="0"/>
              <a:t>Management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Testing, testing, testing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Monitor </a:t>
            </a:r>
            <a:r>
              <a:rPr lang="en-US" altLang="en-US" dirty="0"/>
              <a:t>user competency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Data </a:t>
            </a:r>
            <a:r>
              <a:rPr lang="en-US" altLang="en-US" dirty="0"/>
              <a:t>and Image </a:t>
            </a:r>
            <a:r>
              <a:rPr lang="en-US" altLang="en-US" dirty="0" smtClean="0"/>
              <a:t>Conversion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 smtClean="0"/>
              <a:t>8 different legacy vendors</a:t>
            </a:r>
            <a:endParaRPr lang="en-US" alt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Change Management</a:t>
            </a:r>
          </a:p>
          <a:p>
            <a:pPr marL="914400" lvl="2" indent="0">
              <a:buNone/>
            </a:pPr>
            <a:r>
              <a:rPr lang="en-US" altLang="en-US" dirty="0" smtClean="0"/>
              <a:t>-Roll </a:t>
            </a:r>
            <a:r>
              <a:rPr lang="en-US" altLang="en-US" dirty="0"/>
              <a:t>Out  – consistent repeatable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Success and Risk Factors for HAVA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>
              <a:buFont typeface="Wingdings" pitchFamily="2" charset="2"/>
              <a:buNone/>
            </a:pPr>
            <a:r>
              <a:rPr lang="en-US" altLang="en-US" b="1" dirty="0"/>
              <a:t>Cost Controls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Federal funds, state match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Budget 4.2 </a:t>
            </a:r>
            <a:r>
              <a:rPr lang="en-US" altLang="en-US" dirty="0" smtClean="0"/>
              <a:t>M (10M Voter Equip)</a:t>
            </a:r>
            <a:endParaRPr lang="en-US" alt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RFP – Fixed Price Contract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Controlled future maintenance costs </a:t>
            </a:r>
          </a:p>
          <a:p>
            <a:pPr marL="1117600" lvl="1" indent="-660400"/>
            <a:r>
              <a:rPr lang="en-US" altLang="en-US" dirty="0"/>
              <a:t>Who pays for what, county, state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E3A1F-BF6C-40DD-B2ED-4B45BC003D91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3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blackWhite">
          <a:xfrm>
            <a:off x="914400" y="3048000"/>
            <a:ext cx="79248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Elections </a:t>
            </a:r>
            <a:r>
              <a:rPr lang="en-US" altLang="en-US" dirty="0" smtClean="0"/>
              <a:t>and Project Management</a:t>
            </a:r>
            <a:endParaRPr lang="en-US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90700"/>
            <a:ext cx="7772400" cy="12573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2800" dirty="0"/>
              <a:t>A temporary endeavor undertaken to create a unique product, service, or result. 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1047750" y="3061607"/>
            <a:ext cx="7772400" cy="83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2800" dirty="0" smtClean="0"/>
              <a:t>This </a:t>
            </a:r>
            <a:r>
              <a:rPr lang="en-US" altLang="en-US" sz="2800" dirty="0"/>
              <a:t>project </a:t>
            </a:r>
            <a:r>
              <a:rPr lang="en-US" altLang="en-US" sz="2800" dirty="0" smtClean="0"/>
              <a:t>deadline of an Election </a:t>
            </a:r>
            <a:br>
              <a:rPr lang="en-US" altLang="en-US" sz="2800" dirty="0" smtClean="0"/>
            </a:br>
            <a:r>
              <a:rPr lang="en-US" altLang="en-US" sz="2800" dirty="0" smtClean="0"/>
              <a:t>NEVER moves</a:t>
            </a:r>
            <a:endParaRPr lang="en-US" altLang="en-US" sz="2800" dirty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371600" y="4267200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endParaRPr lang="en-US" altLang="en-US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dirty="0" smtClean="0"/>
              <a:t>The </a:t>
            </a:r>
            <a:r>
              <a:rPr lang="en-US" altLang="en-US" dirty="0"/>
              <a:t>Ultimate </a:t>
            </a:r>
            <a:r>
              <a:rPr lang="en-US" altLang="en-US" dirty="0" smtClean="0"/>
              <a:t>Time-Constrained </a:t>
            </a:r>
            <a:r>
              <a:rPr lang="en-US" altLang="en-US" dirty="0"/>
              <a:t>Project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21208-3CA7-4BD2-9C48-82EAD18492F2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HAVA Project Phases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772400" cy="232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4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HAVA Project Success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/>
              <a:t>Met deadline January 1, 2006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/>
              <a:t>First Statewide Election, May 2006 – General Election November 2006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/>
              <a:t>First Statewide Petitions July 2006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/>
              <a:t>Lowest cost per voter than any state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Public Service Message…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Doing Pro Bono work as a </a:t>
            </a:r>
          </a:p>
          <a:p>
            <a:pPr marL="0" indent="0" algn="ctr">
              <a:buNone/>
            </a:pPr>
            <a:r>
              <a:rPr lang="en-US" dirty="0" smtClean="0"/>
              <a:t>Project Manager </a:t>
            </a:r>
          </a:p>
          <a:p>
            <a:pPr marL="0" indent="0" algn="ctr">
              <a:buNone/>
            </a:pPr>
            <a:r>
              <a:rPr lang="en-US" u="sng" dirty="0" smtClean="0"/>
              <a:t>pays dividends in many ways!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-PLEASE - Consider giving your professional skills to a worthy cause.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588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 sz="4000" b="1" dirty="0" smtClean="0"/>
              <a:t>Elections - </a:t>
            </a:r>
            <a:br>
              <a:rPr lang="en-US" altLang="en-US" sz="4000" b="1" dirty="0" smtClean="0"/>
            </a:br>
            <a:r>
              <a:rPr lang="en-US" altLang="en-US" sz="4000" b="1" dirty="0"/>
              <a:t>	</a:t>
            </a:r>
            <a:r>
              <a:rPr lang="en-US" altLang="en-US" sz="3000" b="1" dirty="0" smtClean="0"/>
              <a:t>The ultimate time constrained project</a:t>
            </a:r>
            <a:endParaRPr lang="en-US" altLang="en-US" sz="3000" b="1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733800"/>
            <a:ext cx="6400800" cy="17526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QUESTIONS?</a:t>
            </a:r>
          </a:p>
          <a:p>
            <a:endParaRPr lang="en-US" altLang="en-US" dirty="0"/>
          </a:p>
          <a:p>
            <a:r>
              <a:rPr lang="en-US" altLang="en-US" dirty="0" smtClean="0"/>
              <a:t>marie@gregoireconsulting.com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61540-997C-4922-B87E-2570A6E9ED08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26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all started way back when…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6002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Election 1996 –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Secretary of State’s Office - One month prior to election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Project: Election Night Reporting over the Internet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ea typeface="+mn-ea"/>
                <a:cs typeface="+mn-cs"/>
              </a:rPr>
              <a:t>pro bono</a:t>
            </a:r>
          </a:p>
          <a:p>
            <a:r>
              <a:rPr lang="en-US" sz="2400" dirty="0" smtClean="0"/>
              <a:t>Up to that point – Reporters in the next room</a:t>
            </a:r>
          </a:p>
          <a:p>
            <a:r>
              <a:rPr lang="en-US" sz="2400" dirty="0" smtClean="0"/>
              <a:t>Solution </a:t>
            </a:r>
          </a:p>
          <a:p>
            <a:pPr lvl="1"/>
            <a:r>
              <a:rPr lang="en-US" sz="1600" dirty="0" smtClean="0"/>
              <a:t>Weeks prior - Access </a:t>
            </a:r>
            <a:r>
              <a:rPr lang="en-US" sz="1600" dirty="0"/>
              <a:t>database </a:t>
            </a:r>
            <a:r>
              <a:rPr lang="en-US" sz="1600" dirty="0" smtClean="0"/>
              <a:t>with a user interface to enter results</a:t>
            </a:r>
            <a:endParaRPr lang="en-US" sz="1600" dirty="0"/>
          </a:p>
          <a:p>
            <a:pPr lvl="1"/>
            <a:r>
              <a:rPr lang="en-US" sz="1600" dirty="0" smtClean="0"/>
              <a:t>Monday prior – installed rented LAN and software</a:t>
            </a:r>
            <a:endParaRPr lang="en-US" sz="1600" dirty="0"/>
          </a:p>
          <a:p>
            <a:pPr lvl="1"/>
            <a:r>
              <a:rPr lang="en-US" sz="1600" dirty="0"/>
              <a:t>Tuesday afternoon </a:t>
            </a:r>
            <a:r>
              <a:rPr lang="en-US" sz="1600" dirty="0" smtClean="0"/>
              <a:t>- trained the call-in center</a:t>
            </a:r>
          </a:p>
          <a:p>
            <a:pPr lvl="1"/>
            <a:r>
              <a:rPr lang="en-US" sz="1600" dirty="0" smtClean="0"/>
              <a:t>Tuesday night – summary totals web page updated by modem every 5 mins</a:t>
            </a:r>
          </a:p>
          <a:p>
            <a:pPr lvl="1"/>
            <a:r>
              <a:rPr lang="en-US" sz="1600" dirty="0" smtClean="0"/>
              <a:t>Wednesday - final content delivered to SOS on a “diskette”</a:t>
            </a:r>
          </a:p>
          <a:p>
            <a:r>
              <a:rPr lang="en-US" sz="2100" dirty="0" smtClean="0"/>
              <a:t>Nebraska 1 of first 5 states to deliver reporting via Internet</a:t>
            </a:r>
          </a:p>
          <a:p>
            <a:r>
              <a:rPr lang="en-US" sz="2400" dirty="0" smtClean="0"/>
              <a:t>Followed by ten years of consulting contracts</a:t>
            </a: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21208-3CA7-4BD2-9C48-82EAD18492F2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22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dirty="0" smtClean="0"/>
              <a:t>Elections Stakeholders</a:t>
            </a:r>
            <a:endParaRPr lang="en-US" alt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790700"/>
            <a:ext cx="7772400" cy="46101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Registered </a:t>
            </a:r>
            <a:r>
              <a:rPr lang="en-US" altLang="en-US" dirty="0" smtClean="0"/>
              <a:t>Voters – that’s YOU I hope!</a:t>
            </a:r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Candidates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Political parties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Government bodies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Election Officials; </a:t>
            </a:r>
          </a:p>
          <a:p>
            <a:pPr lvl="1"/>
            <a:r>
              <a:rPr lang="en-US" altLang="en-US" dirty="0"/>
              <a:t>County Election Commissioners, County Clerks </a:t>
            </a:r>
          </a:p>
          <a:p>
            <a:pPr lvl="1"/>
            <a:r>
              <a:rPr lang="en-US" altLang="en-US" dirty="0"/>
              <a:t>Nebraska Secretary of State’s </a:t>
            </a:r>
            <a:r>
              <a:rPr lang="en-US" altLang="en-US" dirty="0" smtClean="0"/>
              <a:t>Office  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41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blackWhite">
          <a:xfrm>
            <a:off x="1066800" y="1676400"/>
            <a:ext cx="7924800" cy="472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dirty="0"/>
              <a:t>Phases of an Election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 marL="990600" lvl="1" indent="-533400">
              <a:buFont typeface="Wingdings" pitchFamily="2" charset="2"/>
              <a:buChar char="n"/>
            </a:pPr>
            <a:r>
              <a:rPr lang="en-US" altLang="en-US" sz="2800" b="1" dirty="0" smtClean="0"/>
              <a:t>Preparation – </a:t>
            </a: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</a:rPr>
              <a:t>Initiation, Planning</a:t>
            </a:r>
          </a:p>
          <a:p>
            <a:pPr marL="1447800" lvl="2" indent="-533400">
              <a:buFont typeface="Wingdings" pitchFamily="2" charset="2"/>
              <a:buChar char="n"/>
            </a:pPr>
            <a:r>
              <a:rPr lang="en-US" altLang="en-US" sz="2400" dirty="0"/>
              <a:t>Candidate filing</a:t>
            </a:r>
          </a:p>
          <a:p>
            <a:pPr marL="1447800" lvl="2" indent="-533400">
              <a:buFont typeface="Wingdings" pitchFamily="2" charset="2"/>
              <a:buChar char="n"/>
            </a:pPr>
            <a:r>
              <a:rPr lang="en-US" altLang="en-US" sz="2400" dirty="0"/>
              <a:t>People, </a:t>
            </a:r>
            <a:r>
              <a:rPr lang="en-US" altLang="en-US" sz="2400" dirty="0" smtClean="0"/>
              <a:t>Polling Places</a:t>
            </a:r>
            <a:r>
              <a:rPr lang="en-US" altLang="en-US" sz="2400" dirty="0"/>
              <a:t>, Equipment, BALLOTS</a:t>
            </a:r>
          </a:p>
          <a:p>
            <a:pPr marL="990600" lvl="1" indent="-533400">
              <a:buFont typeface="Wingdings" pitchFamily="2" charset="2"/>
              <a:buChar char="n"/>
            </a:pPr>
            <a:r>
              <a:rPr lang="en-US" altLang="en-US" sz="2800" b="1" dirty="0" smtClean="0"/>
              <a:t>Voting – </a:t>
            </a: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</a:rPr>
              <a:t>Execution, </a:t>
            </a:r>
            <a:r>
              <a:rPr lang="en-US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Monitoring &amp; Control</a:t>
            </a:r>
            <a:endParaRPr lang="en-US" alt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1447800" lvl="2" indent="-533400">
              <a:buFont typeface="Wingdings" pitchFamily="2" charset="2"/>
              <a:buChar char="n"/>
            </a:pPr>
            <a:r>
              <a:rPr lang="en-US" altLang="en-US" sz="2400" dirty="0"/>
              <a:t>Absentee </a:t>
            </a:r>
            <a:r>
              <a:rPr lang="en-US" altLang="en-US" sz="2400" dirty="0" smtClean="0"/>
              <a:t>voting – now called “Early Voting”</a:t>
            </a:r>
            <a:endParaRPr lang="en-US" altLang="en-US" sz="2400" dirty="0"/>
          </a:p>
          <a:p>
            <a:pPr marL="1447800" lvl="2" indent="-533400">
              <a:buFont typeface="Wingdings" pitchFamily="2" charset="2"/>
              <a:buChar char="n"/>
            </a:pPr>
            <a:r>
              <a:rPr lang="en-US" altLang="en-US" sz="2400" dirty="0"/>
              <a:t>Election </a:t>
            </a:r>
            <a:r>
              <a:rPr lang="en-US" altLang="en-US" sz="2400" dirty="0" smtClean="0"/>
              <a:t>Day voting at the polls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Provisional Voting Verification Period</a:t>
            </a:r>
            <a:endParaRPr lang="en-US" altLang="en-US" sz="2400" dirty="0"/>
          </a:p>
          <a:p>
            <a:pPr marL="990600" lvl="1" indent="-533400">
              <a:buFont typeface="Wingdings" pitchFamily="2" charset="2"/>
              <a:buChar char="n"/>
            </a:pPr>
            <a:r>
              <a:rPr lang="en-US" altLang="en-US" sz="2800" b="1" dirty="0" smtClean="0"/>
              <a:t>Results Reporting </a:t>
            </a:r>
            <a:r>
              <a:rPr lang="en-US" altLang="en-US" sz="2800" b="1" dirty="0"/>
              <a:t>– </a:t>
            </a:r>
            <a:r>
              <a:rPr lang="en-US" altLang="en-US" sz="2800" b="1" dirty="0" smtClean="0"/>
              <a:t>Certification –</a:t>
            </a:r>
            <a:r>
              <a:rPr lang="en-US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Close</a:t>
            </a:r>
            <a:endParaRPr lang="en-US" alt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1447800" lvl="2" indent="-533400">
              <a:buFont typeface="Wingdings" pitchFamily="2" charset="2"/>
              <a:buChar char="n"/>
            </a:pPr>
            <a:r>
              <a:rPr lang="en-US" altLang="en-US" sz="2400" dirty="0"/>
              <a:t>Election night – unofficial results</a:t>
            </a:r>
          </a:p>
          <a:p>
            <a:pPr marL="1447800" lvl="2" indent="-533400">
              <a:buFont typeface="Wingdings" pitchFamily="2" charset="2"/>
              <a:buChar char="n"/>
            </a:pPr>
            <a:r>
              <a:rPr lang="en-US" altLang="en-US" sz="2400" dirty="0"/>
              <a:t>Official results –certified by Canvass Board</a:t>
            </a:r>
          </a:p>
          <a:p>
            <a:pPr marL="990600" lvl="1" indent="-533400">
              <a:buFont typeface="Wingdings" pitchFamily="2" charset="2"/>
              <a:buAutoNum type="alphaLcPeriod"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21208-3CA7-4BD2-9C48-82EAD18492F2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Scope, Time, Costs of an Election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Elections Scope– defined by law</a:t>
            </a:r>
          </a:p>
          <a:p>
            <a:r>
              <a:rPr lang="en-US" altLang="en-US" dirty="0"/>
              <a:t>Elections Calendar published by the AG</a:t>
            </a:r>
          </a:p>
          <a:p>
            <a:pPr lvl="1"/>
            <a:r>
              <a:rPr lang="en-US" altLang="en-US" dirty="0"/>
              <a:t>“First Tuesday”</a:t>
            </a:r>
          </a:p>
          <a:p>
            <a:r>
              <a:rPr lang="en-US" altLang="en-US" dirty="0"/>
              <a:t>Costs; Services, ballots, equipment, poll workers, polling places</a:t>
            </a:r>
          </a:p>
          <a:p>
            <a:pPr lvl="1"/>
            <a:r>
              <a:rPr lang="en-US" altLang="en-US" dirty="0"/>
              <a:t> billed back by ballot inch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Risks of an Election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790700"/>
            <a:ext cx="7772400" cy="4762500"/>
          </a:xfrm>
        </p:spPr>
        <p:txBody>
          <a:bodyPr/>
          <a:lstStyle/>
          <a:p>
            <a:r>
              <a:rPr lang="en-US" altLang="en-US" dirty="0" smtClean="0"/>
              <a:t>Election errors </a:t>
            </a:r>
            <a:r>
              <a:rPr lang="en-US" altLang="en-US" dirty="0"/>
              <a:t>– </a:t>
            </a:r>
            <a:r>
              <a:rPr lang="en-US" altLang="en-US" sz="2400" dirty="0" smtClean="0"/>
              <a:t>lasting negative publicity, expensive corrections, destabilize public </a:t>
            </a:r>
            <a:r>
              <a:rPr lang="en-US" altLang="en-US" sz="2400" dirty="0"/>
              <a:t>confidence</a:t>
            </a:r>
          </a:p>
          <a:p>
            <a:r>
              <a:rPr lang="en-US" altLang="en-US" dirty="0"/>
              <a:t>High exposure for </a:t>
            </a:r>
            <a:r>
              <a:rPr lang="en-US" altLang="en-US" dirty="0" smtClean="0"/>
              <a:t>Election Officials -  </a:t>
            </a:r>
            <a:r>
              <a:rPr lang="en-US" altLang="en-US" dirty="0"/>
              <a:t>Secretary of State</a:t>
            </a:r>
          </a:p>
          <a:p>
            <a:r>
              <a:rPr lang="en-US" altLang="en-US" dirty="0" smtClean="0"/>
              <a:t>Change in staff at county and polls</a:t>
            </a:r>
            <a:endParaRPr lang="en-US" altLang="en-US" dirty="0"/>
          </a:p>
          <a:p>
            <a:r>
              <a:rPr lang="en-US" altLang="en-US" dirty="0"/>
              <a:t>Time window is very narrow; </a:t>
            </a:r>
          </a:p>
          <a:p>
            <a:pPr lvl="1"/>
            <a:r>
              <a:rPr lang="en-US" altLang="en-US" sz="2400" dirty="0"/>
              <a:t>not much reaction time </a:t>
            </a:r>
          </a:p>
          <a:p>
            <a:pPr lvl="1"/>
            <a:r>
              <a:rPr lang="en-US" altLang="en-US" sz="2400" dirty="0"/>
              <a:t>No “redo”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56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dirty="0"/>
              <a:t>Quality Management of Elections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 Results certified by canvassing board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/>
              <a:t>Procedures </a:t>
            </a:r>
            <a:r>
              <a:rPr lang="en-US" altLang="en-US" sz="2800" dirty="0"/>
              <a:t>set by statutes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Test </a:t>
            </a:r>
            <a:r>
              <a:rPr lang="en-US" altLang="en-US" sz="2800" dirty="0"/>
              <a:t>ballot </a:t>
            </a:r>
            <a:r>
              <a:rPr lang="en-US" altLang="en-US" sz="2800" dirty="0" smtClean="0"/>
              <a:t>equipment </a:t>
            </a:r>
            <a:r>
              <a:rPr lang="en-US" altLang="en-US" sz="2800" dirty="0"/>
              <a:t>&amp; reporting systems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Redundant systems &amp; processes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County Officials Training 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 Poll </a:t>
            </a:r>
            <a:r>
              <a:rPr lang="en-US" altLang="en-US" sz="2800" dirty="0"/>
              <a:t>worker training; County conducted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Vendors that deliver services, ballots &amp; equipment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02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dirty="0"/>
              <a:t>Communications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State and County Election Officials</a:t>
            </a:r>
          </a:p>
          <a:p>
            <a:pPr lvl="1"/>
            <a:r>
              <a:rPr lang="en-US" altLang="en-US" sz="2400" dirty="0" smtClean="0"/>
              <a:t>93 county teams</a:t>
            </a:r>
          </a:p>
          <a:p>
            <a:r>
              <a:rPr lang="en-US" altLang="en-US" dirty="0" smtClean="0"/>
              <a:t>Candidates</a:t>
            </a:r>
            <a:r>
              <a:rPr lang="en-US" altLang="en-US" dirty="0"/>
              <a:t>, Party officials</a:t>
            </a:r>
          </a:p>
          <a:p>
            <a:r>
              <a:rPr lang="en-US" altLang="en-US" dirty="0"/>
              <a:t>Press - 7:30 embargo, 8:00 poll </a:t>
            </a:r>
            <a:r>
              <a:rPr lang="en-US" altLang="en-US" dirty="0" smtClean="0"/>
              <a:t>close</a:t>
            </a:r>
          </a:p>
          <a:p>
            <a:r>
              <a:rPr lang="en-US" altLang="en-US" dirty="0" smtClean="0"/>
              <a:t>Public – election results, candidates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C9C7D-2654-4894-9D4A-1132CA605DD0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7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Post-Mortem">
  <a:themeElements>
    <a:clrScheme name="Project Post-Mortem 5">
      <a:dk1>
        <a:srgbClr val="100000"/>
      </a:dk1>
      <a:lt1>
        <a:srgbClr val="FFFFFF"/>
      </a:lt1>
      <a:dk2>
        <a:srgbClr val="800000"/>
      </a:dk2>
      <a:lt2>
        <a:srgbClr val="FFCC66"/>
      </a:lt2>
      <a:accent1>
        <a:srgbClr val="003366"/>
      </a:accent1>
      <a:accent2>
        <a:srgbClr val="996633"/>
      </a:accent2>
      <a:accent3>
        <a:srgbClr val="C0AAAA"/>
      </a:accent3>
      <a:accent4>
        <a:srgbClr val="DADADA"/>
      </a:accent4>
      <a:accent5>
        <a:srgbClr val="AAADB8"/>
      </a:accent5>
      <a:accent6>
        <a:srgbClr val="8A5C2D"/>
      </a:accent6>
      <a:hlink>
        <a:srgbClr val="336699"/>
      </a:hlink>
      <a:folHlink>
        <a:srgbClr val="CC3300"/>
      </a:folHlink>
    </a:clrScheme>
    <a:fontScheme name="Project Post-Morte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ct Post-Mortem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Post-Mortem</Template>
  <TotalTime>1048</TotalTime>
  <Words>800</Words>
  <Application>Microsoft Office PowerPoint</Application>
  <PresentationFormat>On-screen Show (4:3)</PresentationFormat>
  <Paragraphs>176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Project Post-Mortem</vt:lpstr>
      <vt:lpstr>Elections -   The ultimate time constrained project</vt:lpstr>
      <vt:lpstr>Elections and Project Management</vt:lpstr>
      <vt:lpstr>It all started way back when…</vt:lpstr>
      <vt:lpstr>Elections Stakeholders</vt:lpstr>
      <vt:lpstr>Phases of an Election</vt:lpstr>
      <vt:lpstr>Scope, Time, Costs of an Election</vt:lpstr>
      <vt:lpstr>Risks of an Election</vt:lpstr>
      <vt:lpstr>Quality Management of Elections</vt:lpstr>
      <vt:lpstr>Communications</vt:lpstr>
      <vt:lpstr>Issues in Elections</vt:lpstr>
      <vt:lpstr>Election Success Indicators</vt:lpstr>
      <vt:lpstr>PowerPoint Presentation</vt:lpstr>
      <vt:lpstr>HAVA:  Help America Vote Act of 2002 </vt:lpstr>
      <vt:lpstr>HAVA:  Help America Vote Act of 2002 </vt:lpstr>
      <vt:lpstr>Success and Risk Factors for HAVA</vt:lpstr>
      <vt:lpstr>Success and Risk Factors for HAVA</vt:lpstr>
      <vt:lpstr>Success and Risk Factors for HAVA</vt:lpstr>
      <vt:lpstr>Success and Risk Factors for HAVA</vt:lpstr>
      <vt:lpstr>PowerPoint Presentation</vt:lpstr>
      <vt:lpstr>HAVA Project Phases</vt:lpstr>
      <vt:lpstr>HAVA Project Success</vt:lpstr>
      <vt:lpstr>A Final Public Service Message…</vt:lpstr>
      <vt:lpstr>Elections -   The ultimate time constrained project</vt:lpstr>
    </vt:vector>
  </TitlesOfParts>
  <Company>Gregoire Consulting,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Management, Elections and Help America Vote Act</dc:title>
  <dc:creator>Marie Gregoire</dc:creator>
  <cp:lastModifiedBy>Marie Gregoire</cp:lastModifiedBy>
  <cp:revision>147</cp:revision>
  <cp:lastPrinted>2014-09-17T04:59:09Z</cp:lastPrinted>
  <dcterms:created xsi:type="dcterms:W3CDTF">2008-04-08T02:04:03Z</dcterms:created>
  <dcterms:modified xsi:type="dcterms:W3CDTF">2014-09-17T14:56:13Z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