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330" r:id="rId2"/>
    <p:sldId id="331" r:id="rId3"/>
    <p:sldId id="357" r:id="rId4"/>
    <p:sldId id="358" r:id="rId5"/>
    <p:sldId id="367" r:id="rId6"/>
    <p:sldId id="365" r:id="rId7"/>
    <p:sldId id="366" r:id="rId8"/>
    <p:sldId id="360" r:id="rId9"/>
    <p:sldId id="361" r:id="rId10"/>
    <p:sldId id="362" r:id="rId11"/>
    <p:sldId id="351" r:id="rId12"/>
    <p:sldId id="340" r:id="rId13"/>
    <p:sldId id="363" r:id="rId14"/>
    <p:sldId id="364" r:id="rId15"/>
    <p:sldId id="353" r:id="rId16"/>
    <p:sldId id="359" r:id="rId17"/>
    <p:sldId id="34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CCCC66"/>
    <a:srgbClr val="669933"/>
    <a:srgbClr val="99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93591" autoAdjust="0"/>
  </p:normalViewPr>
  <p:slideViewPr>
    <p:cSldViewPr>
      <p:cViewPr>
        <p:scale>
          <a:sx n="100" d="100"/>
          <a:sy n="100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A2D9D114-B098-467A-AF6B-2C09CEBE58A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2C824741-DC5D-4C84-9BC6-24A6B6B54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24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4DFA3C-88F9-4E2C-85B2-2919C5B8E012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7CF553-9707-4267-BAAC-6F66971D6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34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(r)Bozell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12763"/>
            <a:ext cx="9144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(r)Bozell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12763"/>
            <a:ext cx="9144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67400" y="4495800"/>
            <a:ext cx="2667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a typeface="ヒラギノ角ゴ Pro W3" charset="-128"/>
                <a:cs typeface="ヒラギノ角ゴ Pro W3" charset="-128"/>
              </a:rPr>
              <a:t>TITLE</a:t>
            </a:r>
          </a:p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a typeface="ヒラギノ角ゴ Pro W3" charset="-128"/>
                <a:cs typeface="ヒラギノ角ゴ Pro W3" charset="-128"/>
              </a:rPr>
              <a:t>TITLE</a:t>
            </a:r>
          </a:p>
          <a:p>
            <a:pPr>
              <a:spcBef>
                <a:spcPct val="50000"/>
              </a:spcBef>
              <a:defRPr/>
            </a:pPr>
            <a:endParaRPr lang="en-US" b="1">
              <a:solidFill>
                <a:schemeClr val="bg1"/>
              </a:solidFill>
              <a:ea typeface="ヒラギノ角ゴ Pro W3" charset="-128"/>
              <a:cs typeface="ヒラギノ角ゴ Pro W3" charset="-128"/>
            </a:endParaRPr>
          </a:p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ea typeface="ヒラギノ角ゴ Pro W3" charset="-128"/>
                <a:cs typeface="ヒラギノ角ゴ Pro W3" charset="-128"/>
              </a:rPr>
              <a:t>Date</a:t>
            </a:r>
          </a:p>
        </p:txBody>
      </p:sp>
      <p:pic>
        <p:nvPicPr>
          <p:cNvPr id="7" name="Picture 6" descr="pptslides_tit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019800" y="4191000"/>
            <a:ext cx="2286000" cy="106997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SUB TITLE</a:t>
            </a:r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19800" y="5334000"/>
            <a:ext cx="2286000" cy="457200"/>
          </a:xfrm>
        </p:spPr>
        <p:txBody>
          <a:bodyPr/>
          <a:lstStyle>
            <a:lvl1pPr marL="0" indent="0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(r)Bozell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48600" y="512763"/>
            <a:ext cx="9144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(r)Bozel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48600" y="512763"/>
            <a:ext cx="9144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867400" y="4495800"/>
            <a:ext cx="2667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a typeface="ヒラギノ角ゴ Pro W3" charset="-128"/>
                <a:cs typeface="ヒラギノ角ゴ Pro W3" charset="-128"/>
              </a:rPr>
              <a:t>TITLE</a:t>
            </a:r>
          </a:p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a typeface="ヒラギノ角ゴ Pro W3" charset="-128"/>
                <a:cs typeface="ヒラギノ角ゴ Pro W3" charset="-128"/>
              </a:rPr>
              <a:t>TITLE</a:t>
            </a:r>
          </a:p>
          <a:p>
            <a:pPr>
              <a:spcBef>
                <a:spcPct val="50000"/>
              </a:spcBef>
              <a:defRPr/>
            </a:pPr>
            <a:endParaRPr lang="en-US" b="1">
              <a:solidFill>
                <a:schemeClr val="bg1"/>
              </a:solidFill>
              <a:ea typeface="ヒラギノ角ゴ Pro W3" charset="-128"/>
              <a:cs typeface="ヒラギノ角ゴ Pro W3" charset="-128"/>
            </a:endParaRPr>
          </a:p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ea typeface="ヒラギノ角ゴ Pro W3" charset="-128"/>
                <a:cs typeface="ヒラギノ角ゴ Pro W3" charset="-128"/>
              </a:rPr>
              <a:t>Date</a:t>
            </a:r>
          </a:p>
        </p:txBody>
      </p:sp>
      <p:pic>
        <p:nvPicPr>
          <p:cNvPr id="1029" name="Picture 22" descr="pptslides_2ndPag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9" descr="(r)Bozel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51775" y="511175"/>
            <a:ext cx="9144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HERE</a:t>
            </a:r>
          </a:p>
        </p:txBody>
      </p:sp>
      <p:sp>
        <p:nvSpPr>
          <p:cNvPr id="103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bishop@bozel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00" y="4191000"/>
            <a:ext cx="2971800" cy="1371600"/>
          </a:xfrm>
        </p:spPr>
        <p:txBody>
          <a:bodyPr/>
          <a:lstStyle/>
          <a:p>
            <a:r>
              <a:rPr lang="en-US" sz="2400" dirty="0"/>
              <a:t>Social Networking: Crafting the Perfect Social Media Strategy</a:t>
            </a:r>
          </a:p>
        </p:txBody>
      </p:sp>
    </p:spTree>
    <p:extLst>
      <p:ext uri="{BB962C8B-B14F-4D97-AF65-F5344CB8AC3E}">
        <p14:creationId xmlns:p14="http://schemas.microsoft.com/office/powerpoint/2010/main" val="18215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Value to Your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Understand your customer online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What information are they looking for?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What initiates a buying signal?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What networks do they go to now?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Who are the current trusted experts?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What kind of media to they use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3200" kern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184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Your Niche – Foundation of your strategy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/ Female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Profession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Interests</a:t>
            </a:r>
          </a:p>
          <a:p>
            <a:r>
              <a:rPr lang="en-US" dirty="0" smtClean="0"/>
              <a:t>Online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7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Niche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Understand your </a:t>
            </a:r>
            <a:r>
              <a:rPr lang="en-US" dirty="0" smtClean="0"/>
              <a:t>targets online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information are they looking for?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networks do they go to now?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Who are the current trusted sources?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kind of media </a:t>
            </a:r>
            <a:r>
              <a:rPr lang="en-US" dirty="0" smtClean="0"/>
              <a:t>do </a:t>
            </a:r>
            <a:r>
              <a:rPr lang="en-US" dirty="0" smtClean="0"/>
              <a:t>they use?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they interact?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The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Fish where your fish are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Provide valuable content that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</a:rPr>
              <a:t>your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networks want, not just what you want to tell them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Provide a variety of content platforms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Track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</a:rPr>
              <a:t>results</a:t>
            </a:r>
            <a:endParaRPr lang="en-US" sz="3200" kern="1200" dirty="0">
              <a:solidFill>
                <a:prstClr val="black"/>
              </a:solidFill>
              <a:latin typeface="Calibri"/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Adjust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42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Get Your Message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Craft a detailed strategy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Identify your audience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Identify your message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Understand your business online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Understand your customer online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Fill needs, not features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0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Networking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Website</a:t>
            </a:r>
          </a:p>
          <a:p>
            <a:r>
              <a:rPr lang="en-US" dirty="0" smtClean="0"/>
              <a:t>Twitter</a:t>
            </a:r>
          </a:p>
          <a:p>
            <a:r>
              <a:rPr lang="en-US" dirty="0" smtClean="0"/>
              <a:t>Blogger Outreach</a:t>
            </a:r>
          </a:p>
          <a:p>
            <a:r>
              <a:rPr lang="en-US" dirty="0" smtClean="0"/>
              <a:t>LinkedIn</a:t>
            </a:r>
          </a:p>
          <a:p>
            <a:r>
              <a:rPr lang="en-US" dirty="0" smtClean="0"/>
              <a:t>Niche Social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08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Project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Basecamp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Yammer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Internal CMS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Skype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Google+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83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sbishop@bozell.com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@</a:t>
            </a:r>
            <a:r>
              <a:rPr lang="en-US" dirty="0" err="1" smtClean="0"/>
              <a:t>thescottbishop</a:t>
            </a:r>
            <a:r>
              <a:rPr lang="en-US" dirty="0" smtClean="0"/>
              <a:t> on Twitter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Real Time Marketer . 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Director of Social Media for Bozell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B</a:t>
            </a:r>
            <a:r>
              <a:rPr lang="en-US" sz="2800" dirty="0" smtClean="0"/>
              <a:t>log </a:t>
            </a:r>
            <a:r>
              <a:rPr lang="en-US" sz="2800" i="1" dirty="0" smtClean="0"/>
              <a:t>RealTimeMarketer.com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Social Media Books for </a:t>
            </a:r>
            <a:r>
              <a:rPr lang="en-US" sz="2800" i="1" dirty="0" smtClean="0"/>
              <a:t>Financial Times Press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Written for </a:t>
            </a:r>
            <a:r>
              <a:rPr lang="en-US" sz="2800" i="1" dirty="0" smtClean="0"/>
              <a:t>Mashable.com</a:t>
            </a:r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Co-Founded Social Media Breakfast – Chicago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AMC – The Pitch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30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43% of Baby Boomers use social media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Survey of mothers over the age of 40 found that a majority have more Facebook friends than their children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22% of Americans used social media tools like Facebook or Twitter to follow events surrounding the November midterm elections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Geolocation</a:t>
            </a:r>
            <a:r>
              <a:rPr lang="en-US" dirty="0"/>
              <a:t> users are 38% more likely than the average US online adult to say that friends and family ask their opinions before making a purchase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Stats -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Less people follow brands on Twitter than Facebook, but 18% more likely to purchase something from that brand on Twitter than those on Facebook.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31% of consumers purchased a grocery or personal care product after using their mobile phone.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11% blogged about the purchase experience, posted a comment about the purchase on a social networking site and 11% posted a review online.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4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on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+3,000 LinkedIn groups </a:t>
            </a:r>
            <a:r>
              <a:rPr lang="en-US" dirty="0"/>
              <a:t>related to project </a:t>
            </a:r>
            <a:r>
              <a:rPr lang="en-US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+3 </a:t>
            </a:r>
            <a:r>
              <a:rPr lang="en-US" dirty="0"/>
              <a:t>million people who list project management in their professional </a:t>
            </a:r>
            <a:r>
              <a:rPr lang="en-US" dirty="0" smtClean="0"/>
              <a:t>profiles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are more than </a:t>
            </a:r>
            <a:r>
              <a:rPr lang="en-US" dirty="0" smtClean="0"/>
              <a:t>303,000 </a:t>
            </a:r>
            <a:r>
              <a:rPr lang="en-US" dirty="0"/>
              <a:t>members in LinkedIn’s Project Manager Networking Group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7,000 </a:t>
            </a:r>
            <a:r>
              <a:rPr lang="en-US" dirty="0"/>
              <a:t>YouTube videos about project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4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Biz Use of </a:t>
            </a:r>
            <a:r>
              <a:rPr lang="en-US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To increase sales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To increase awareness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Customer support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HR / Recruiting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</a:rPr>
              <a:t>talent</a:t>
            </a:r>
            <a:endParaRPr lang="en-US" sz="3200" kern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449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Personal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Networking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Increase Expertise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Follow Industry Trends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Content filing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Kill </a:t>
            </a:r>
            <a:r>
              <a:rPr lang="en-US" sz="3200" dirty="0" smtClean="0"/>
              <a:t>time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420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Simplistic Social Media Success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what your objectives are</a:t>
            </a:r>
          </a:p>
          <a:p>
            <a:pPr lvl="1"/>
            <a:r>
              <a:rPr lang="en-US" dirty="0"/>
              <a:t>What do you want</a:t>
            </a:r>
          </a:p>
          <a:p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value to your audience</a:t>
            </a:r>
          </a:p>
          <a:p>
            <a:pPr lvl="1"/>
            <a:r>
              <a:rPr lang="en-US" dirty="0"/>
              <a:t>What do they want</a:t>
            </a:r>
          </a:p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/>
              <a:t>a way to connect the dots</a:t>
            </a:r>
          </a:p>
          <a:p>
            <a:pPr lvl="1"/>
            <a:r>
              <a:rPr lang="en-US" dirty="0"/>
              <a:t>Give them what they want in a way that aligns with your goals </a:t>
            </a:r>
          </a:p>
        </p:txBody>
      </p:sp>
    </p:spTree>
    <p:extLst>
      <p:ext uri="{BB962C8B-B14F-4D97-AF65-F5344CB8AC3E}">
        <p14:creationId xmlns:p14="http://schemas.microsoft.com/office/powerpoint/2010/main" val="28226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Defined and specific goals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Ties to business objectives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There’s a commitment to it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A time aspect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You’ve identified what your “wins” are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Understand your business </a:t>
            </a:r>
            <a:r>
              <a:rPr lang="en-US" sz="3200" dirty="0" smtClean="0"/>
              <a:t>online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7754488"/>
      </p:ext>
    </p:extLst>
  </p:cSld>
  <p:clrMapOvr>
    <a:masterClrMapping/>
  </p:clrMapOvr>
</p:sld>
</file>

<file path=ppt/theme/theme1.xml><?xml version="1.0" encoding="utf-8"?>
<a:theme xmlns:a="http://schemas.openxmlformats.org/drawingml/2006/main" name="bozell ppt">
  <a:themeElements>
    <a:clrScheme name="Bozell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zel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ozell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zell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zell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zell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zell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zell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zell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zell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zell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zell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zell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zell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bozell ppt.pot</Template>
  <TotalTime>9783</TotalTime>
  <Words>541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bozell ppt</vt:lpstr>
      <vt:lpstr>Social Networking: Crafting the Perfect Social Media Strategy</vt:lpstr>
      <vt:lpstr>About Me</vt:lpstr>
      <vt:lpstr>Social Media Stats</vt:lpstr>
      <vt:lpstr>Social Media Stats - Cont</vt:lpstr>
      <vt:lpstr>Project Management on Social Networks</vt:lpstr>
      <vt:lpstr>Common Biz Use of Social Media</vt:lpstr>
      <vt:lpstr>Common Personal Use</vt:lpstr>
      <vt:lpstr>Simplistic Social Media Success Strategy</vt:lpstr>
      <vt:lpstr>Determine Objectives</vt:lpstr>
      <vt:lpstr>Identify Value to Your Audience</vt:lpstr>
      <vt:lpstr>Defining Your Niche – Foundation of your strategy</vt:lpstr>
      <vt:lpstr>Identifying Niche Behaviors</vt:lpstr>
      <vt:lpstr>Connect The Two</vt:lpstr>
      <vt:lpstr>How Do You Get Your Message Out</vt:lpstr>
      <vt:lpstr>Personal Networking </vt:lpstr>
      <vt:lpstr>Social Media Project Management Tools</vt:lpstr>
      <vt:lpstr>Contact Me</vt:lpstr>
    </vt:vector>
  </TitlesOfParts>
  <Company>Bozell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  SUB TITLE HERE</dc:title>
  <dc:creator>AnnMarie Fereday</dc:creator>
  <cp:lastModifiedBy>Kluver, Joe</cp:lastModifiedBy>
  <cp:revision>144</cp:revision>
  <cp:lastPrinted>2011-02-18T17:23:48Z</cp:lastPrinted>
  <dcterms:created xsi:type="dcterms:W3CDTF">2011-02-21T15:15:02Z</dcterms:created>
  <dcterms:modified xsi:type="dcterms:W3CDTF">2012-04-17T16:23:43Z</dcterms:modified>
</cp:coreProperties>
</file>